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3"/>
  </p:notes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4" r:id="rId38"/>
    <p:sldId id="275" r:id="rId39"/>
    <p:sldId id="276" r:id="rId40"/>
    <p:sldId id="277" r:id="rId41"/>
    <p:sldId id="278" r:id="rId4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elegraf" charset="1" panose="00000500000000000000"/>
      <p:regular r:id="rId10"/>
    </p:embeddedFont>
    <p:embeddedFont>
      <p:font typeface="Telegraf Bold" charset="1" panose="00000800000000000000"/>
      <p:regular r:id="rId11"/>
    </p:embeddedFont>
    <p:embeddedFont>
      <p:font typeface="Telegraf Bold" charset="1" panose="00000800000000000000"/>
      <p:regular r:id="rId12"/>
    </p:embeddedFont>
    <p:embeddedFont>
      <p:font typeface="Telegraf Bold Bold" charset="1" panose="00000A00000000000000"/>
      <p:regular r:id="rId13"/>
    </p:embeddedFont>
    <p:embeddedFont>
      <p:font typeface="Telegraf Medium" charset="1" panose="00000600000000000000"/>
      <p:regular r:id="rId14"/>
    </p:embeddedFont>
    <p:embeddedFont>
      <p:font typeface="Telegraf Medium Bold" charset="1" panose="00000900000000000000"/>
      <p:regular r:id="rId15"/>
    </p:embeddedFont>
    <p:embeddedFont>
      <p:font typeface="Canva Sans" charset="1" panose="020B0503030501040103"/>
      <p:regular r:id="rId16"/>
    </p:embeddedFont>
    <p:embeddedFont>
      <p:font typeface="Canva Sans Bold" charset="1" panose="020B0803030501040103"/>
      <p:regular r:id="rId17"/>
    </p:embeddedFont>
    <p:embeddedFont>
      <p:font typeface="Canva Sans Italics" charset="1" panose="020B0503030501040103"/>
      <p:regular r:id="rId18"/>
    </p:embeddedFont>
    <p:embeddedFont>
      <p:font typeface="Canva Sans Bold Italics" charset="1" panose="020B0803030501040103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29" Target="slides/slide10.xml" Type="http://schemas.openxmlformats.org/officeDocument/2006/relationships/slide"/><Relationship Id="rId3" Target="viewProps.xml" Type="http://schemas.openxmlformats.org/officeDocument/2006/relationships/viewProps"/><Relationship Id="rId30" Target="slides/slide11.xml" Type="http://schemas.openxmlformats.org/officeDocument/2006/relationships/slide"/><Relationship Id="rId31" Target="slides/slide12.xml" Type="http://schemas.openxmlformats.org/officeDocument/2006/relationships/slide"/><Relationship Id="rId32" Target="slides/slide13.xml" Type="http://schemas.openxmlformats.org/officeDocument/2006/relationships/slide"/><Relationship Id="rId33" Target="slides/slide14.xml" Type="http://schemas.openxmlformats.org/officeDocument/2006/relationships/slide"/><Relationship Id="rId34" Target="slides/slide15.xml" Type="http://schemas.openxmlformats.org/officeDocument/2006/relationships/slide"/><Relationship Id="rId35" Target="slides/slide16.xml" Type="http://schemas.openxmlformats.org/officeDocument/2006/relationships/slide"/><Relationship Id="rId36" Target="slides/slide17.xml" Type="http://schemas.openxmlformats.org/officeDocument/2006/relationships/slide"/><Relationship Id="rId37" Target="slides/slide18.xml" Type="http://schemas.openxmlformats.org/officeDocument/2006/relationships/slide"/><Relationship Id="rId38" Target="slides/slide19.xml" Type="http://schemas.openxmlformats.org/officeDocument/2006/relationships/slide"/><Relationship Id="rId39" Target="slides/slide20.xml" Type="http://schemas.openxmlformats.org/officeDocument/2006/relationships/slide"/><Relationship Id="rId4" Target="theme/theme1.xml" Type="http://schemas.openxmlformats.org/officeDocument/2006/relationships/theme"/><Relationship Id="rId40" Target="slides/slide21.xml" Type="http://schemas.openxmlformats.org/officeDocument/2006/relationships/slide"/><Relationship Id="rId41" Target="slides/slide22.xml" Type="http://schemas.openxmlformats.org/officeDocument/2006/relationships/slide"/><Relationship Id="rId42" Target="slides/slide23.xml" Type="http://schemas.openxmlformats.org/officeDocument/2006/relationships/slide"/><Relationship Id="rId43" Target="notesMasters/notesMaster1.xml" Type="http://schemas.openxmlformats.org/officeDocument/2006/relationships/notesMaster"/><Relationship Id="rId44" Target="theme/theme2.xml" Type="http://schemas.openxmlformats.org/officeDocument/2006/relationships/theme"/><Relationship Id="rId45" Target="notesSlides/notesSlide1.xml" Type="http://schemas.openxmlformats.org/officeDocument/2006/relationships/notes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This can make breathing difficult and trigger coughing, a whistling sound (wheezing) when you breathe out and shortness of breath.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31.png" Type="http://schemas.openxmlformats.org/officeDocument/2006/relationships/image"/><Relationship Id="rId12" Target="../media/image32.svg" Type="http://schemas.openxmlformats.org/officeDocument/2006/relationships/image"/><Relationship Id="rId13" Target="../media/image33.png" Type="http://schemas.openxmlformats.org/officeDocument/2006/relationships/image"/><Relationship Id="rId14" Target="../media/image34.svg" Type="http://schemas.openxmlformats.org/officeDocument/2006/relationships/image"/><Relationship Id="rId2" Target="../media/image24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jpe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6686"/>
            <a:ext cx="18288000" cy="3445686"/>
            <a:chOff x="0" y="0"/>
            <a:chExt cx="4816593" cy="907506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816592" cy="907506"/>
            </a:xfrm>
            <a:custGeom>
              <a:avLst/>
              <a:gdLst/>
              <a:ahLst/>
              <a:cxnLst/>
              <a:rect r="r" b="b" t="t" l="l"/>
              <a:pathLst>
                <a:path h="90750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07506"/>
                  </a:lnTo>
                  <a:lnTo>
                    <a:pt x="0" y="907506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705190" y="1409077"/>
            <a:ext cx="13301422" cy="9459745"/>
            <a:chOff x="0" y="0"/>
            <a:chExt cx="3503255" cy="2491456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503255" cy="2491456"/>
            </a:xfrm>
            <a:custGeom>
              <a:avLst/>
              <a:gdLst/>
              <a:ahLst/>
              <a:cxnLst/>
              <a:rect r="r" b="b" t="t" l="l"/>
              <a:pathLst>
                <a:path h="2491456" w="3503255">
                  <a:moveTo>
                    <a:pt x="29102" y="0"/>
                  </a:moveTo>
                  <a:lnTo>
                    <a:pt x="3474153" y="0"/>
                  </a:lnTo>
                  <a:cubicBezTo>
                    <a:pt x="3490226" y="0"/>
                    <a:pt x="3503255" y="13029"/>
                    <a:pt x="3503255" y="29102"/>
                  </a:cubicBezTo>
                  <a:lnTo>
                    <a:pt x="3503255" y="2462354"/>
                  </a:lnTo>
                  <a:cubicBezTo>
                    <a:pt x="3503255" y="2478426"/>
                    <a:pt x="3490226" y="2491456"/>
                    <a:pt x="3474153" y="2491456"/>
                  </a:cubicBezTo>
                  <a:lnTo>
                    <a:pt x="29102" y="2491456"/>
                  </a:lnTo>
                  <a:cubicBezTo>
                    <a:pt x="13029" y="2491456"/>
                    <a:pt x="0" y="2478426"/>
                    <a:pt x="0" y="2462354"/>
                  </a:cubicBezTo>
                  <a:lnTo>
                    <a:pt x="0" y="29102"/>
                  </a:lnTo>
                  <a:cubicBezTo>
                    <a:pt x="0" y="13029"/>
                    <a:pt x="13029" y="0"/>
                    <a:pt x="29102" y="0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587913" y="2116295"/>
            <a:ext cx="5385637" cy="10944960"/>
            <a:chOff x="0" y="0"/>
            <a:chExt cx="5001260" cy="1016381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 t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22989" r="-23799" t="-17230" b="-1450"/>
              </a:stretch>
            </a:blip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984388" y="5447590"/>
            <a:ext cx="1059983" cy="46832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534038" y="838823"/>
            <a:ext cx="879023" cy="760754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0" y="1577218"/>
            <a:ext cx="9142583" cy="3566282"/>
            <a:chOff x="0" y="0"/>
            <a:chExt cx="12190111" cy="475504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1109126"/>
              <a:ext cx="12190111" cy="36459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000"/>
                </a:lnSpc>
              </a:pPr>
              <a:r>
                <a:rPr lang="en-US" sz="10000">
                  <a:solidFill>
                    <a:srgbClr val="191919"/>
                  </a:solidFill>
                  <a:latin typeface="Telegraf Bold Bold"/>
                </a:rPr>
                <a:t>Asthma Prediction 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28575"/>
              <a:ext cx="9912596" cy="511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7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3044371" y="5176925"/>
            <a:ext cx="5827292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30">
                <a:solidFill>
                  <a:srgbClr val="191919"/>
                </a:solidFill>
                <a:latin typeface="Telegraf"/>
              </a:rPr>
              <a:t>Using ML and Smartphone application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0" y="6529475"/>
            <a:ext cx="4572709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191919"/>
                </a:solidFill>
                <a:latin typeface="Canva Sans"/>
              </a:rPr>
              <a:t>TEAM 11: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191919"/>
                </a:solidFill>
                <a:latin typeface="Canva Sans"/>
              </a:rPr>
              <a:t>            Sabarinath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191919"/>
                </a:solidFill>
                <a:latin typeface="Canva Sans"/>
              </a:rPr>
              <a:t>            Shyam Ganesh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191919"/>
                </a:solidFill>
                <a:latin typeface="Canva Sans"/>
              </a:rPr>
              <a:t>            Sidesh Sundar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191919"/>
                </a:solidFill>
                <a:latin typeface="Canva Sans"/>
              </a:rPr>
              <a:t>            Sasank Sami  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191919"/>
                </a:solidFill>
                <a:latin typeface="Canva Sans"/>
              </a:rPr>
              <a:t>            Bharadwaj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6215" y="1834567"/>
            <a:ext cx="8115300" cy="7903488"/>
            <a:chOff x="0" y="0"/>
            <a:chExt cx="2137363" cy="208157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137363" cy="2081577"/>
            </a:xfrm>
            <a:custGeom>
              <a:avLst/>
              <a:gdLst/>
              <a:ahLst/>
              <a:cxnLst/>
              <a:rect r="r" b="b" t="t" l="l"/>
              <a:pathLst>
                <a:path h="2081577" w="2137363">
                  <a:moveTo>
                    <a:pt x="19080" y="0"/>
                  </a:moveTo>
                  <a:lnTo>
                    <a:pt x="2118283" y="0"/>
                  </a:lnTo>
                  <a:cubicBezTo>
                    <a:pt x="2123343" y="0"/>
                    <a:pt x="2128196" y="2010"/>
                    <a:pt x="2131775" y="5588"/>
                  </a:cubicBezTo>
                  <a:cubicBezTo>
                    <a:pt x="2135353" y="9167"/>
                    <a:pt x="2137363" y="14020"/>
                    <a:pt x="2137363" y="19080"/>
                  </a:cubicBezTo>
                  <a:lnTo>
                    <a:pt x="2137363" y="2062497"/>
                  </a:lnTo>
                  <a:cubicBezTo>
                    <a:pt x="2137363" y="2073035"/>
                    <a:pt x="2128821" y="2081577"/>
                    <a:pt x="2118283" y="2081577"/>
                  </a:cubicBezTo>
                  <a:lnTo>
                    <a:pt x="19080" y="2081577"/>
                  </a:lnTo>
                  <a:cubicBezTo>
                    <a:pt x="14020" y="2081577"/>
                    <a:pt x="9167" y="2079567"/>
                    <a:pt x="5588" y="2075989"/>
                  </a:cubicBezTo>
                  <a:cubicBezTo>
                    <a:pt x="2010" y="2072411"/>
                    <a:pt x="0" y="2067558"/>
                    <a:pt x="0" y="2062497"/>
                  </a:cubicBezTo>
                  <a:lnTo>
                    <a:pt x="0" y="19080"/>
                  </a:lnTo>
                  <a:cubicBezTo>
                    <a:pt x="0" y="8542"/>
                    <a:pt x="8542" y="0"/>
                    <a:pt x="19080" y="0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287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994614" y="2459290"/>
            <a:ext cx="8264686" cy="550979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66215" y="590121"/>
            <a:ext cx="5875771" cy="808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00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latin typeface="Telegraf Bold"/>
              </a:rPr>
              <a:t>Random Forest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0836" y="2552284"/>
            <a:ext cx="6826970" cy="628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600">
                <a:solidFill>
                  <a:srgbClr val="000000"/>
                </a:solidFill>
                <a:latin typeface="Telegraf"/>
              </a:rPr>
              <a:t>Random forest is used on the job by data scientists in many industries including banking, stock trading, medicine, and e-commerce. </a:t>
            </a:r>
          </a:p>
          <a:p>
            <a:pPr>
              <a:lnSpc>
                <a:spcPts val="3120"/>
              </a:lnSpc>
            </a:pPr>
            <a:r>
              <a:rPr lang="en-US" sz="2600">
                <a:solidFill>
                  <a:srgbClr val="000000"/>
                </a:solidFill>
                <a:latin typeface="Telegraf"/>
              </a:rPr>
              <a:t>It's used </a:t>
            </a:r>
            <a:r>
              <a:rPr lang="en-US" sz="2600">
                <a:solidFill>
                  <a:srgbClr val="000000"/>
                </a:solidFill>
                <a:latin typeface="Telegraf"/>
              </a:rPr>
              <a:t>to predict the things which help these industries run efficiently, such as customer activity, patient history, and safety.</a:t>
            </a:r>
          </a:p>
          <a:p>
            <a:pPr>
              <a:lnSpc>
                <a:spcPts val="3120"/>
              </a:lnSpc>
            </a:pPr>
            <a:r>
              <a:rPr lang="en-US" sz="2600">
                <a:solidFill>
                  <a:srgbClr val="000000"/>
                </a:solidFill>
                <a:latin typeface="Telegraf"/>
              </a:rPr>
              <a:t>Random forest algorithms have three main hyperparameters, which need to be set before training. </a:t>
            </a:r>
          </a:p>
          <a:p>
            <a:pPr>
              <a:lnSpc>
                <a:spcPts val="3120"/>
              </a:lnSpc>
            </a:pPr>
            <a:r>
              <a:rPr lang="en-US" sz="2600">
                <a:solidFill>
                  <a:srgbClr val="000000"/>
                </a:solidFill>
                <a:latin typeface="Telegraf"/>
              </a:rPr>
              <a:t>These include node size, the number of trees, and the number of features sampled.</a:t>
            </a:r>
          </a:p>
          <a:p>
            <a:pPr>
              <a:lnSpc>
                <a:spcPts val="3120"/>
              </a:lnSpc>
            </a:pPr>
            <a:r>
              <a:rPr lang="en-US" sz="2600">
                <a:solidFill>
                  <a:srgbClr val="000000"/>
                </a:solidFill>
                <a:latin typeface="Telegraf"/>
              </a:rPr>
              <a:t>From there, the random forest classifier can be used to solve for regression or classification problems.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6215" y="1834567"/>
            <a:ext cx="8115300" cy="7903488"/>
            <a:chOff x="0" y="0"/>
            <a:chExt cx="2137363" cy="208157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137363" cy="2081577"/>
            </a:xfrm>
            <a:custGeom>
              <a:avLst/>
              <a:gdLst/>
              <a:ahLst/>
              <a:cxnLst/>
              <a:rect r="r" b="b" t="t" l="l"/>
              <a:pathLst>
                <a:path h="2081577" w="2137363">
                  <a:moveTo>
                    <a:pt x="19080" y="0"/>
                  </a:moveTo>
                  <a:lnTo>
                    <a:pt x="2118283" y="0"/>
                  </a:lnTo>
                  <a:cubicBezTo>
                    <a:pt x="2123343" y="0"/>
                    <a:pt x="2128196" y="2010"/>
                    <a:pt x="2131775" y="5588"/>
                  </a:cubicBezTo>
                  <a:cubicBezTo>
                    <a:pt x="2135353" y="9167"/>
                    <a:pt x="2137363" y="14020"/>
                    <a:pt x="2137363" y="19080"/>
                  </a:cubicBezTo>
                  <a:lnTo>
                    <a:pt x="2137363" y="2062497"/>
                  </a:lnTo>
                  <a:cubicBezTo>
                    <a:pt x="2137363" y="2073035"/>
                    <a:pt x="2128821" y="2081577"/>
                    <a:pt x="2118283" y="2081577"/>
                  </a:cubicBezTo>
                  <a:lnTo>
                    <a:pt x="19080" y="2081577"/>
                  </a:lnTo>
                  <a:cubicBezTo>
                    <a:pt x="14020" y="2081577"/>
                    <a:pt x="9167" y="2079567"/>
                    <a:pt x="5588" y="2075989"/>
                  </a:cubicBezTo>
                  <a:cubicBezTo>
                    <a:pt x="2010" y="2072411"/>
                    <a:pt x="0" y="2067558"/>
                    <a:pt x="0" y="2062497"/>
                  </a:cubicBezTo>
                  <a:lnTo>
                    <a:pt x="0" y="19080"/>
                  </a:lnTo>
                  <a:cubicBezTo>
                    <a:pt x="0" y="8542"/>
                    <a:pt x="8542" y="0"/>
                    <a:pt x="19080" y="0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287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796125" y="2346421"/>
            <a:ext cx="7463175" cy="559415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66215" y="590121"/>
            <a:ext cx="6791443" cy="808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00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latin typeface="Telegraf Bold"/>
              </a:rPr>
              <a:t>Logistic regression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7287" y="2505601"/>
            <a:ext cx="6826970" cy="589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600">
                <a:solidFill>
                  <a:srgbClr val="000000"/>
                </a:solidFill>
                <a:latin typeface="Telegraf"/>
              </a:rPr>
              <a:t>This type of statistical model (also known as logit model) is often used for classification and predictive analytics.</a:t>
            </a:r>
            <a:r>
              <a:rPr lang="en-US" sz="2600">
                <a:solidFill>
                  <a:srgbClr val="000000"/>
                </a:solidFill>
                <a:latin typeface="Telegraf"/>
              </a:rPr>
              <a:t> </a:t>
            </a:r>
          </a:p>
          <a:p>
            <a:pPr>
              <a:lnSpc>
                <a:spcPts val="3120"/>
              </a:lnSpc>
            </a:pPr>
            <a:r>
              <a:rPr lang="en-US" sz="2600">
                <a:solidFill>
                  <a:srgbClr val="000000"/>
                </a:solidFill>
                <a:latin typeface="Telegraf"/>
              </a:rPr>
              <a:t>Logistic regression estimates the probability of an event occurring, such as voted or didn’t vote, based on a given dataset of independent variables. </a:t>
            </a:r>
          </a:p>
          <a:p>
            <a:pPr>
              <a:lnSpc>
                <a:spcPts val="3120"/>
              </a:lnSpc>
            </a:pPr>
            <a:r>
              <a:rPr lang="en-US" sz="2600">
                <a:solidFill>
                  <a:srgbClr val="000000"/>
                </a:solidFill>
                <a:latin typeface="Telegraf"/>
              </a:rPr>
              <a:t>Since the outcome is a probability, the dependent variable is bounded between 0 and 1. </a:t>
            </a:r>
          </a:p>
          <a:p>
            <a:pPr>
              <a:lnSpc>
                <a:spcPts val="3120"/>
              </a:lnSpc>
            </a:pPr>
            <a:r>
              <a:rPr lang="en-US" sz="2600">
                <a:solidFill>
                  <a:srgbClr val="000000"/>
                </a:solidFill>
                <a:latin typeface="Telegraf"/>
              </a:rPr>
              <a:t>In logistic regression, a logit transformation is applied on the odds—that is, the probability of success divided by the probability of failure. </a:t>
            </a:r>
          </a:p>
          <a:p>
            <a:pPr>
              <a:lnSpc>
                <a:spcPts val="3120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6215" y="1834567"/>
            <a:ext cx="8115300" cy="7903488"/>
            <a:chOff x="0" y="0"/>
            <a:chExt cx="2137363" cy="208157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137363" cy="2081577"/>
            </a:xfrm>
            <a:custGeom>
              <a:avLst/>
              <a:gdLst/>
              <a:ahLst/>
              <a:cxnLst/>
              <a:rect r="r" b="b" t="t" l="l"/>
              <a:pathLst>
                <a:path h="2081577" w="2137363">
                  <a:moveTo>
                    <a:pt x="19080" y="0"/>
                  </a:moveTo>
                  <a:lnTo>
                    <a:pt x="2118283" y="0"/>
                  </a:lnTo>
                  <a:cubicBezTo>
                    <a:pt x="2123343" y="0"/>
                    <a:pt x="2128196" y="2010"/>
                    <a:pt x="2131775" y="5588"/>
                  </a:cubicBezTo>
                  <a:cubicBezTo>
                    <a:pt x="2135353" y="9167"/>
                    <a:pt x="2137363" y="14020"/>
                    <a:pt x="2137363" y="19080"/>
                  </a:cubicBezTo>
                  <a:lnTo>
                    <a:pt x="2137363" y="2062497"/>
                  </a:lnTo>
                  <a:cubicBezTo>
                    <a:pt x="2137363" y="2073035"/>
                    <a:pt x="2128821" y="2081577"/>
                    <a:pt x="2118283" y="2081577"/>
                  </a:cubicBezTo>
                  <a:lnTo>
                    <a:pt x="19080" y="2081577"/>
                  </a:lnTo>
                  <a:cubicBezTo>
                    <a:pt x="14020" y="2081577"/>
                    <a:pt x="9167" y="2079567"/>
                    <a:pt x="5588" y="2075989"/>
                  </a:cubicBezTo>
                  <a:cubicBezTo>
                    <a:pt x="2010" y="2072411"/>
                    <a:pt x="0" y="2067558"/>
                    <a:pt x="0" y="2062497"/>
                  </a:cubicBezTo>
                  <a:lnTo>
                    <a:pt x="0" y="19080"/>
                  </a:lnTo>
                  <a:cubicBezTo>
                    <a:pt x="0" y="8542"/>
                    <a:pt x="8542" y="0"/>
                    <a:pt x="19080" y="0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287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144000" y="2918337"/>
            <a:ext cx="8115300" cy="4450326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66215" y="590121"/>
            <a:ext cx="6791443" cy="808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00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latin typeface="Telegraf Bold"/>
              </a:rPr>
              <a:t>Naive Bayes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8041" y="1992707"/>
            <a:ext cx="7335676" cy="745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600">
                <a:solidFill>
                  <a:srgbClr val="000000"/>
                </a:solidFill>
                <a:latin typeface="Telegraf"/>
              </a:rPr>
              <a:t>Naive Bayes classifiers are a collection of classification algorithms based on Bayes’ Theorem. </a:t>
            </a:r>
          </a:p>
          <a:p>
            <a:pPr>
              <a:lnSpc>
                <a:spcPts val="3120"/>
              </a:lnSpc>
            </a:pPr>
            <a:r>
              <a:rPr lang="en-US" sz="2600">
                <a:solidFill>
                  <a:srgbClr val="000000"/>
                </a:solidFill>
                <a:latin typeface="Telegraf"/>
              </a:rPr>
              <a:t>It is not a single algorithm but a family of algorithms where all of them share a common principle, i.e. every pair of features being classified is independent of each other.</a:t>
            </a:r>
          </a:p>
          <a:p>
            <a:pPr>
              <a:lnSpc>
                <a:spcPts val="3120"/>
              </a:lnSpc>
            </a:pPr>
            <a:r>
              <a:rPr lang="en-US" sz="2600">
                <a:solidFill>
                  <a:srgbClr val="000000"/>
                </a:solidFill>
                <a:latin typeface="Telegraf"/>
              </a:rPr>
              <a:t>The dataset is divided into two parts, namely, feature matrix and the response vector.</a:t>
            </a:r>
          </a:p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Telegraf"/>
              </a:rPr>
              <a:t>Feature matrix contains all the rows of dataset in which each vector consists of the value of dependent features. </a:t>
            </a:r>
          </a:p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Telegraf"/>
              </a:rPr>
              <a:t>Response vector contains the value of class variable for each row of feature matrix. </a:t>
            </a:r>
          </a:p>
          <a:p>
            <a:pPr>
              <a:lnSpc>
                <a:spcPts val="3120"/>
              </a:lnSpc>
            </a:pPr>
            <a:r>
              <a:rPr lang="en-US" sz="2600">
                <a:solidFill>
                  <a:srgbClr val="000000"/>
                </a:solidFill>
                <a:latin typeface="Telegraf"/>
              </a:rPr>
              <a:t>The fundamental Naive Bayes assumption is that each feature makes an:</a:t>
            </a:r>
          </a:p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Telegraf"/>
              </a:rPr>
              <a:t>independent</a:t>
            </a:r>
          </a:p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Telegraf"/>
              </a:rPr>
              <a:t>equal</a:t>
            </a:r>
          </a:p>
          <a:p>
            <a:pPr>
              <a:lnSpc>
                <a:spcPts val="3120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6215" y="1834567"/>
            <a:ext cx="8115300" cy="7903488"/>
            <a:chOff x="0" y="0"/>
            <a:chExt cx="2137363" cy="208157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137363" cy="2081577"/>
            </a:xfrm>
            <a:custGeom>
              <a:avLst/>
              <a:gdLst/>
              <a:ahLst/>
              <a:cxnLst/>
              <a:rect r="r" b="b" t="t" l="l"/>
              <a:pathLst>
                <a:path h="2081577" w="2137363">
                  <a:moveTo>
                    <a:pt x="19080" y="0"/>
                  </a:moveTo>
                  <a:lnTo>
                    <a:pt x="2118283" y="0"/>
                  </a:lnTo>
                  <a:cubicBezTo>
                    <a:pt x="2123343" y="0"/>
                    <a:pt x="2128196" y="2010"/>
                    <a:pt x="2131775" y="5588"/>
                  </a:cubicBezTo>
                  <a:cubicBezTo>
                    <a:pt x="2135353" y="9167"/>
                    <a:pt x="2137363" y="14020"/>
                    <a:pt x="2137363" y="19080"/>
                  </a:cubicBezTo>
                  <a:lnTo>
                    <a:pt x="2137363" y="2062497"/>
                  </a:lnTo>
                  <a:cubicBezTo>
                    <a:pt x="2137363" y="2073035"/>
                    <a:pt x="2128821" y="2081577"/>
                    <a:pt x="2118283" y="2081577"/>
                  </a:cubicBezTo>
                  <a:lnTo>
                    <a:pt x="19080" y="2081577"/>
                  </a:lnTo>
                  <a:cubicBezTo>
                    <a:pt x="14020" y="2081577"/>
                    <a:pt x="9167" y="2079567"/>
                    <a:pt x="5588" y="2075989"/>
                  </a:cubicBezTo>
                  <a:cubicBezTo>
                    <a:pt x="2010" y="2072411"/>
                    <a:pt x="0" y="2067558"/>
                    <a:pt x="0" y="2062497"/>
                  </a:cubicBezTo>
                  <a:lnTo>
                    <a:pt x="0" y="19080"/>
                  </a:lnTo>
                  <a:cubicBezTo>
                    <a:pt x="0" y="8542"/>
                    <a:pt x="8542" y="0"/>
                    <a:pt x="19080" y="0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287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771142" y="2590384"/>
            <a:ext cx="9190245" cy="5494623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66215" y="590121"/>
            <a:ext cx="6791443" cy="808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00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latin typeface="Telegraf Bold"/>
              </a:rPr>
              <a:t>ANN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0836" y="2552284"/>
            <a:ext cx="6826970" cy="628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600">
                <a:solidFill>
                  <a:srgbClr val="000000"/>
                </a:solidFill>
                <a:latin typeface="Telegraf"/>
              </a:rPr>
              <a:t>Artificial neural network (ANN) is a computational model that consists of several processing elements that receive inputs and deliver outputs based on their predefined activation functions.</a:t>
            </a:r>
          </a:p>
          <a:p>
            <a:pPr>
              <a:lnSpc>
                <a:spcPts val="3120"/>
              </a:lnSpc>
            </a:pPr>
            <a:r>
              <a:rPr lang="en-US" sz="2600">
                <a:solidFill>
                  <a:srgbClr val="000000"/>
                </a:solidFill>
                <a:latin typeface="Telegraf"/>
              </a:rPr>
              <a:t>They are multi-layer fully-connected neural nets that look like the figure below. </a:t>
            </a:r>
          </a:p>
          <a:p>
            <a:pPr>
              <a:lnSpc>
                <a:spcPts val="3120"/>
              </a:lnSpc>
            </a:pPr>
            <a:r>
              <a:rPr lang="en-US" sz="2600">
                <a:solidFill>
                  <a:srgbClr val="000000"/>
                </a:solidFill>
                <a:latin typeface="Telegraf"/>
              </a:rPr>
              <a:t>They consist of an </a:t>
            </a:r>
          </a:p>
          <a:p>
            <a:pPr marL="1122681" indent="-374227" lvl="2">
              <a:lnSpc>
                <a:spcPts val="312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Telegraf"/>
              </a:rPr>
              <a:t>input layer, </a:t>
            </a:r>
          </a:p>
          <a:p>
            <a:pPr marL="1122681" indent="-374227" lvl="2">
              <a:lnSpc>
                <a:spcPts val="312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Telegraf"/>
              </a:rPr>
              <a:t>multiple hidden layers, </a:t>
            </a:r>
          </a:p>
          <a:p>
            <a:pPr marL="1122681" indent="-374227" lvl="2">
              <a:lnSpc>
                <a:spcPts val="312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Telegraf"/>
              </a:rPr>
              <a:t>output layer. </a:t>
            </a:r>
          </a:p>
          <a:p>
            <a:pPr>
              <a:lnSpc>
                <a:spcPts val="3120"/>
              </a:lnSpc>
            </a:pPr>
            <a:r>
              <a:rPr lang="en-US" sz="2600">
                <a:solidFill>
                  <a:srgbClr val="000000"/>
                </a:solidFill>
                <a:latin typeface="Telegraf"/>
              </a:rPr>
              <a:t>Every node in one layer is connected to every other node in the next layer.</a:t>
            </a:r>
          </a:p>
          <a:p>
            <a:pPr>
              <a:lnSpc>
                <a:spcPts val="3120"/>
              </a:lnSpc>
            </a:pPr>
            <a:r>
              <a:rPr lang="en-US" sz="2600">
                <a:solidFill>
                  <a:srgbClr val="000000"/>
                </a:solidFill>
                <a:latin typeface="Telegraf"/>
              </a:rPr>
              <a:t>ANNs are efficient data-driven modelling tools widely used for </a:t>
            </a:r>
            <a:r>
              <a:rPr lang="en-US" sz="2600">
                <a:solidFill>
                  <a:srgbClr val="000000"/>
                </a:solidFill>
                <a:latin typeface="Telegraf Bold"/>
              </a:rPr>
              <a:t>nonlinear systems dynamic modelling and identification.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6215" y="1834567"/>
            <a:ext cx="8115300" cy="7903488"/>
            <a:chOff x="0" y="0"/>
            <a:chExt cx="2137363" cy="208157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137363" cy="2081577"/>
            </a:xfrm>
            <a:custGeom>
              <a:avLst/>
              <a:gdLst/>
              <a:ahLst/>
              <a:cxnLst/>
              <a:rect r="r" b="b" t="t" l="l"/>
              <a:pathLst>
                <a:path h="2081577" w="2137363">
                  <a:moveTo>
                    <a:pt x="19080" y="0"/>
                  </a:moveTo>
                  <a:lnTo>
                    <a:pt x="2118283" y="0"/>
                  </a:lnTo>
                  <a:cubicBezTo>
                    <a:pt x="2123343" y="0"/>
                    <a:pt x="2128196" y="2010"/>
                    <a:pt x="2131775" y="5588"/>
                  </a:cubicBezTo>
                  <a:cubicBezTo>
                    <a:pt x="2135353" y="9167"/>
                    <a:pt x="2137363" y="14020"/>
                    <a:pt x="2137363" y="19080"/>
                  </a:cubicBezTo>
                  <a:lnTo>
                    <a:pt x="2137363" y="2062497"/>
                  </a:lnTo>
                  <a:cubicBezTo>
                    <a:pt x="2137363" y="2073035"/>
                    <a:pt x="2128821" y="2081577"/>
                    <a:pt x="2118283" y="2081577"/>
                  </a:cubicBezTo>
                  <a:lnTo>
                    <a:pt x="19080" y="2081577"/>
                  </a:lnTo>
                  <a:cubicBezTo>
                    <a:pt x="14020" y="2081577"/>
                    <a:pt x="9167" y="2079567"/>
                    <a:pt x="5588" y="2075989"/>
                  </a:cubicBezTo>
                  <a:cubicBezTo>
                    <a:pt x="2010" y="2072411"/>
                    <a:pt x="0" y="2067558"/>
                    <a:pt x="0" y="2062497"/>
                  </a:cubicBezTo>
                  <a:lnTo>
                    <a:pt x="0" y="19080"/>
                  </a:lnTo>
                  <a:cubicBezTo>
                    <a:pt x="0" y="8542"/>
                    <a:pt x="8542" y="0"/>
                    <a:pt x="19080" y="0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287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309775" y="1902678"/>
            <a:ext cx="6955150" cy="695515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66215" y="590121"/>
            <a:ext cx="6791443" cy="808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00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latin typeface="Telegraf Bold"/>
              </a:rPr>
              <a:t>ROC - Curve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0836" y="2552284"/>
            <a:ext cx="6826970" cy="628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600">
                <a:solidFill>
                  <a:srgbClr val="000000"/>
                </a:solidFill>
                <a:latin typeface="Telegraf"/>
              </a:rPr>
              <a:t>An ROC curve (receiver operating characteristic curve) is a graph showing the performance of a classification model at all classification thresholds. </a:t>
            </a:r>
          </a:p>
          <a:p>
            <a:pPr>
              <a:lnSpc>
                <a:spcPts val="3120"/>
              </a:lnSpc>
            </a:pPr>
            <a:r>
              <a:rPr lang="en-US" sz="2600">
                <a:solidFill>
                  <a:srgbClr val="000000"/>
                </a:solidFill>
                <a:latin typeface="Telegraf"/>
              </a:rPr>
              <a:t>This curve plots two parameters: </a:t>
            </a:r>
          </a:p>
          <a:p>
            <a:pPr marL="1122681" indent="-374227" lvl="2">
              <a:lnSpc>
                <a:spcPts val="312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Telegraf"/>
              </a:rPr>
              <a:t>True Positive Rate.</a:t>
            </a:r>
          </a:p>
          <a:p>
            <a:pPr marL="1122681" indent="-374227" lvl="2">
              <a:lnSpc>
                <a:spcPts val="312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Telegraf"/>
              </a:rPr>
              <a:t>False Positive Rate</a:t>
            </a:r>
          </a:p>
          <a:p>
            <a:pPr>
              <a:lnSpc>
                <a:spcPts val="3120"/>
              </a:lnSpc>
            </a:pPr>
            <a:r>
              <a:rPr lang="en-US" sz="2600">
                <a:solidFill>
                  <a:srgbClr val="000000"/>
                </a:solidFill>
                <a:latin typeface="Telegraf"/>
              </a:rPr>
              <a:t>True Positive Rate (TPR) is a synonym for recall and is therefore defined as follows:</a:t>
            </a:r>
          </a:p>
          <a:p>
            <a:pPr algn="ctr">
              <a:lnSpc>
                <a:spcPts val="3120"/>
              </a:lnSpc>
            </a:pPr>
            <a:r>
              <a:rPr lang="en-US" sz="2600">
                <a:solidFill>
                  <a:srgbClr val="000000"/>
                </a:solidFill>
                <a:latin typeface="Telegraf"/>
              </a:rPr>
              <a:t>TPR=TPTP+FN</a:t>
            </a:r>
          </a:p>
          <a:p>
            <a:pPr>
              <a:lnSpc>
                <a:spcPts val="3120"/>
              </a:lnSpc>
            </a:pPr>
            <a:r>
              <a:rPr lang="en-US" sz="2600">
                <a:solidFill>
                  <a:srgbClr val="000000"/>
                </a:solidFill>
                <a:latin typeface="Telegraf"/>
              </a:rPr>
              <a:t>False Positive Rate (FPR) is defined as follows:</a:t>
            </a:r>
          </a:p>
          <a:p>
            <a:pPr algn="ctr">
              <a:lnSpc>
                <a:spcPts val="3120"/>
              </a:lnSpc>
            </a:pPr>
            <a:r>
              <a:rPr lang="en-US" sz="2600">
                <a:solidFill>
                  <a:srgbClr val="000000"/>
                </a:solidFill>
                <a:latin typeface="Telegraf"/>
              </a:rPr>
              <a:t>FPR=FPFP+TN</a:t>
            </a:r>
          </a:p>
          <a:p>
            <a:pPr>
              <a:lnSpc>
                <a:spcPts val="3120"/>
              </a:lnSpc>
            </a:pPr>
            <a:r>
              <a:rPr lang="en-US" sz="2600">
                <a:solidFill>
                  <a:srgbClr val="000000"/>
                </a:solidFill>
                <a:latin typeface="Telegraf"/>
              </a:rPr>
              <a:t>An ROC curve plots TPR vs. FPR at different classification thresholds.</a:t>
            </a:r>
          </a:p>
          <a:p>
            <a:pPr>
              <a:lnSpc>
                <a:spcPts val="3120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5000"/>
          </a:blip>
          <a:srcRect l="0" t="17443" r="0" b="17443"/>
          <a:stretch>
            <a:fillRect/>
          </a:stretch>
        </p:blipFill>
        <p:spPr>
          <a:xfrm flipH="false" flipV="false" rot="0">
            <a:off x="7450548" y="-148999"/>
            <a:ext cx="10837452" cy="10584998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0"/>
            <a:ext cx="7450548" cy="10287000"/>
            <a:chOff x="0" y="0"/>
            <a:chExt cx="1962284" cy="2709333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962284" cy="2709333"/>
            </a:xfrm>
            <a:custGeom>
              <a:avLst/>
              <a:gdLst/>
              <a:ahLst/>
              <a:cxnLst/>
              <a:rect r="r" b="b" t="t" l="l"/>
              <a:pathLst>
                <a:path h="2709333" w="1962284">
                  <a:moveTo>
                    <a:pt x="0" y="0"/>
                  </a:moveTo>
                  <a:lnTo>
                    <a:pt x="1962284" y="0"/>
                  </a:lnTo>
                  <a:lnTo>
                    <a:pt x="196228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EE6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1496" y="4155582"/>
            <a:ext cx="7267555" cy="1159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</a:pPr>
            <a:r>
              <a:rPr lang="en-US" sz="8000">
                <a:solidFill>
                  <a:srgbClr val="191919"/>
                </a:solidFill>
                <a:latin typeface="Telegraf Bold Bold"/>
              </a:rPr>
              <a:t>Methodology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173118" y="1811303"/>
            <a:ext cx="4724374" cy="853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48">
                <a:solidFill>
                  <a:srgbClr val="FFFFFF"/>
                </a:solidFill>
                <a:latin typeface="Telegraf"/>
              </a:rPr>
              <a:t>Extract the data from the data source.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173118" y="3244992"/>
            <a:ext cx="5538304" cy="853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59"/>
              </a:lnSpc>
              <a:spcBef>
                <a:spcPct val="0"/>
              </a:spcBef>
            </a:pPr>
            <a:r>
              <a:rPr lang="en-US" sz="2400" spc="48">
                <a:solidFill>
                  <a:srgbClr val="FFFFFF"/>
                </a:solidFill>
                <a:latin typeface="Telegraf"/>
              </a:rPr>
              <a:t>Classify and extract thee common features and group the data.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73118" y="4636464"/>
            <a:ext cx="5538304" cy="853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59"/>
              </a:lnSpc>
              <a:spcBef>
                <a:spcPct val="0"/>
              </a:spcBef>
            </a:pPr>
            <a:r>
              <a:rPr lang="en-US" sz="2400" spc="48">
                <a:solidFill>
                  <a:srgbClr val="FFFFFF"/>
                </a:solidFill>
                <a:latin typeface="Telegraf"/>
              </a:rPr>
              <a:t>Now train and test the data in 7:3 ratio.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173118" y="5902818"/>
            <a:ext cx="5538304" cy="1272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59"/>
              </a:lnSpc>
              <a:spcBef>
                <a:spcPct val="0"/>
              </a:spcBef>
            </a:pPr>
            <a:r>
              <a:rPr lang="en-US" sz="2400" spc="48">
                <a:solidFill>
                  <a:srgbClr val="FFFFFF"/>
                </a:solidFill>
                <a:latin typeface="Telegraf"/>
              </a:rPr>
              <a:t>These data are splited to increase the efficiency and computational speed.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173118" y="7546057"/>
            <a:ext cx="5538304" cy="853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59"/>
              </a:lnSpc>
              <a:spcBef>
                <a:spcPct val="0"/>
              </a:spcBef>
            </a:pPr>
            <a:r>
              <a:rPr lang="en-US" sz="2400" spc="48">
                <a:solidFill>
                  <a:srgbClr val="FFFFFF"/>
                </a:solidFill>
                <a:latin typeface="Telegraf"/>
              </a:rPr>
              <a:t>Then the trained data is subjected to analysis and cross validation.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55703" y="865655"/>
            <a:ext cx="803597" cy="355044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9645533" y="7449881"/>
            <a:ext cx="1124970" cy="1121993"/>
            <a:chOff x="0" y="0"/>
            <a:chExt cx="1499960" cy="1495990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499960" cy="1495990"/>
              <a:chOff x="0" y="0"/>
              <a:chExt cx="296288" cy="295504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0" y="0"/>
                <a:ext cx="296288" cy="295504"/>
              </a:xfrm>
              <a:custGeom>
                <a:avLst/>
                <a:gdLst/>
                <a:ahLst/>
                <a:cxnLst/>
                <a:rect r="r" b="b" t="t" l="l"/>
                <a:pathLst>
                  <a:path h="295504" w="296288">
                    <a:moveTo>
                      <a:pt x="137638" y="0"/>
                    </a:moveTo>
                    <a:lnTo>
                      <a:pt x="158651" y="0"/>
                    </a:lnTo>
                    <a:cubicBezTo>
                      <a:pt x="195154" y="0"/>
                      <a:pt x="230163" y="14501"/>
                      <a:pt x="255975" y="40313"/>
                    </a:cubicBezTo>
                    <a:cubicBezTo>
                      <a:pt x="281787" y="66125"/>
                      <a:pt x="296288" y="101134"/>
                      <a:pt x="296288" y="137638"/>
                    </a:cubicBezTo>
                    <a:lnTo>
                      <a:pt x="296288" y="157866"/>
                    </a:lnTo>
                    <a:cubicBezTo>
                      <a:pt x="296288" y="233882"/>
                      <a:pt x="234666" y="295504"/>
                      <a:pt x="158651" y="295504"/>
                    </a:cubicBezTo>
                    <a:lnTo>
                      <a:pt x="137638" y="295504"/>
                    </a:lnTo>
                    <a:cubicBezTo>
                      <a:pt x="61623" y="295504"/>
                      <a:pt x="0" y="233882"/>
                      <a:pt x="0" y="157866"/>
                    </a:cubicBezTo>
                    <a:lnTo>
                      <a:pt x="0" y="137638"/>
                    </a:lnTo>
                    <a:cubicBezTo>
                      <a:pt x="0" y="61623"/>
                      <a:pt x="61623" y="0"/>
                      <a:pt x="137638" y="0"/>
                    </a:cubicBezTo>
                    <a:close/>
                  </a:path>
                </a:pathLst>
              </a:custGeom>
              <a:solidFill>
                <a:srgbClr val="FEE600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>
                  <a:lnSpc>
                    <a:spcPts val="2879"/>
                  </a:lnSpc>
                </a:pPr>
              </a:p>
            </p:txBody>
          </p:sp>
        </p:grpSp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455610" y="361590"/>
              <a:ext cx="588741" cy="772810"/>
            </a:xfrm>
            <a:prstGeom prst="rect">
              <a:avLst/>
            </a:prstGeom>
          </p:spPr>
        </p:pic>
      </p:grpSp>
      <p:grpSp>
        <p:nvGrpSpPr>
          <p:cNvPr name="Group 18" id="18"/>
          <p:cNvGrpSpPr/>
          <p:nvPr/>
        </p:nvGrpSpPr>
        <p:grpSpPr>
          <a:xfrm rot="0">
            <a:off x="9645533" y="3148815"/>
            <a:ext cx="1124970" cy="1121993"/>
            <a:chOff x="0" y="0"/>
            <a:chExt cx="1499960" cy="1495990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499960" cy="1495990"/>
              <a:chOff x="0" y="0"/>
              <a:chExt cx="296288" cy="295504"/>
            </a:xfrm>
          </p:grpSpPr>
          <p:sp>
            <p:nvSpPr>
              <p:cNvPr name="Freeform 20" id="20"/>
              <p:cNvSpPr/>
              <p:nvPr/>
            </p:nvSpPr>
            <p:spPr>
              <a:xfrm>
                <a:off x="0" y="0"/>
                <a:ext cx="296288" cy="295504"/>
              </a:xfrm>
              <a:custGeom>
                <a:avLst/>
                <a:gdLst/>
                <a:ahLst/>
                <a:cxnLst/>
                <a:rect r="r" b="b" t="t" l="l"/>
                <a:pathLst>
                  <a:path h="295504" w="296288">
                    <a:moveTo>
                      <a:pt x="137638" y="0"/>
                    </a:moveTo>
                    <a:lnTo>
                      <a:pt x="158651" y="0"/>
                    </a:lnTo>
                    <a:cubicBezTo>
                      <a:pt x="195154" y="0"/>
                      <a:pt x="230163" y="14501"/>
                      <a:pt x="255975" y="40313"/>
                    </a:cubicBezTo>
                    <a:cubicBezTo>
                      <a:pt x="281787" y="66125"/>
                      <a:pt x="296288" y="101134"/>
                      <a:pt x="296288" y="137638"/>
                    </a:cubicBezTo>
                    <a:lnTo>
                      <a:pt x="296288" y="157866"/>
                    </a:lnTo>
                    <a:cubicBezTo>
                      <a:pt x="296288" y="233882"/>
                      <a:pt x="234666" y="295504"/>
                      <a:pt x="158651" y="295504"/>
                    </a:cubicBezTo>
                    <a:lnTo>
                      <a:pt x="137638" y="295504"/>
                    </a:lnTo>
                    <a:cubicBezTo>
                      <a:pt x="61623" y="295504"/>
                      <a:pt x="0" y="233882"/>
                      <a:pt x="0" y="157866"/>
                    </a:cubicBezTo>
                    <a:lnTo>
                      <a:pt x="0" y="137638"/>
                    </a:lnTo>
                    <a:cubicBezTo>
                      <a:pt x="0" y="61623"/>
                      <a:pt x="61623" y="0"/>
                      <a:pt x="137638" y="0"/>
                    </a:cubicBezTo>
                    <a:close/>
                  </a:path>
                </a:pathLst>
              </a:custGeom>
              <a:solidFill>
                <a:srgbClr val="FEE600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>
                  <a:lnSpc>
                    <a:spcPts val="2879"/>
                  </a:lnSpc>
                </a:pPr>
              </a:p>
            </p:txBody>
          </p:sp>
        </p:grpSp>
        <p:pic>
          <p:nvPicPr>
            <p:cNvPr name="Picture 22" id="22"/>
            <p:cNvPicPr>
              <a:picLocks noChangeAspect="true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401483" y="408369"/>
              <a:ext cx="696994" cy="679252"/>
            </a:xfrm>
            <a:prstGeom prst="rect">
              <a:avLst/>
            </a:prstGeom>
          </p:spPr>
        </p:pic>
      </p:grpSp>
      <p:grpSp>
        <p:nvGrpSpPr>
          <p:cNvPr name="Group 23" id="23"/>
          <p:cNvGrpSpPr/>
          <p:nvPr/>
        </p:nvGrpSpPr>
        <p:grpSpPr>
          <a:xfrm rot="0">
            <a:off x="9645533" y="1715127"/>
            <a:ext cx="1124970" cy="1121993"/>
            <a:chOff x="0" y="0"/>
            <a:chExt cx="1499960" cy="1495990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1499960" cy="1495990"/>
              <a:chOff x="0" y="0"/>
              <a:chExt cx="296288" cy="295504"/>
            </a:xfrm>
          </p:grpSpPr>
          <p:sp>
            <p:nvSpPr>
              <p:cNvPr name="Freeform 25" id="25"/>
              <p:cNvSpPr/>
              <p:nvPr/>
            </p:nvSpPr>
            <p:spPr>
              <a:xfrm>
                <a:off x="0" y="0"/>
                <a:ext cx="296288" cy="295504"/>
              </a:xfrm>
              <a:custGeom>
                <a:avLst/>
                <a:gdLst/>
                <a:ahLst/>
                <a:cxnLst/>
                <a:rect r="r" b="b" t="t" l="l"/>
                <a:pathLst>
                  <a:path h="295504" w="296288">
                    <a:moveTo>
                      <a:pt x="137638" y="0"/>
                    </a:moveTo>
                    <a:lnTo>
                      <a:pt x="158651" y="0"/>
                    </a:lnTo>
                    <a:cubicBezTo>
                      <a:pt x="195154" y="0"/>
                      <a:pt x="230163" y="14501"/>
                      <a:pt x="255975" y="40313"/>
                    </a:cubicBezTo>
                    <a:cubicBezTo>
                      <a:pt x="281787" y="66125"/>
                      <a:pt x="296288" y="101134"/>
                      <a:pt x="296288" y="137638"/>
                    </a:cubicBezTo>
                    <a:lnTo>
                      <a:pt x="296288" y="157866"/>
                    </a:lnTo>
                    <a:cubicBezTo>
                      <a:pt x="296288" y="233882"/>
                      <a:pt x="234666" y="295504"/>
                      <a:pt x="158651" y="295504"/>
                    </a:cubicBezTo>
                    <a:lnTo>
                      <a:pt x="137638" y="295504"/>
                    </a:lnTo>
                    <a:cubicBezTo>
                      <a:pt x="61623" y="295504"/>
                      <a:pt x="0" y="233882"/>
                      <a:pt x="0" y="157866"/>
                    </a:cubicBezTo>
                    <a:lnTo>
                      <a:pt x="0" y="137638"/>
                    </a:lnTo>
                    <a:cubicBezTo>
                      <a:pt x="0" y="61623"/>
                      <a:pt x="61623" y="0"/>
                      <a:pt x="137638" y="0"/>
                    </a:cubicBezTo>
                    <a:close/>
                  </a:path>
                </a:pathLst>
              </a:custGeom>
              <a:solidFill>
                <a:srgbClr val="FEE600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>
                  <a:lnSpc>
                    <a:spcPts val="2879"/>
                  </a:lnSpc>
                </a:pPr>
              </a:p>
            </p:txBody>
          </p:sp>
        </p:grpSp>
        <p:pic>
          <p:nvPicPr>
            <p:cNvPr name="Picture 27" id="27"/>
            <p:cNvPicPr>
              <a:picLocks noChangeAspect="true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90799" y="399916"/>
              <a:ext cx="718362" cy="696158"/>
            </a:xfrm>
            <a:prstGeom prst="rect">
              <a:avLst/>
            </a:prstGeom>
          </p:spPr>
        </p:pic>
      </p:grpSp>
      <p:grpSp>
        <p:nvGrpSpPr>
          <p:cNvPr name="Group 28" id="28"/>
          <p:cNvGrpSpPr/>
          <p:nvPr/>
        </p:nvGrpSpPr>
        <p:grpSpPr>
          <a:xfrm rot="0">
            <a:off x="9645533" y="4582504"/>
            <a:ext cx="1124970" cy="1121993"/>
            <a:chOff x="0" y="0"/>
            <a:chExt cx="1499960" cy="1495990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1499960" cy="1495990"/>
              <a:chOff x="0" y="0"/>
              <a:chExt cx="296288" cy="295504"/>
            </a:xfrm>
          </p:grpSpPr>
          <p:sp>
            <p:nvSpPr>
              <p:cNvPr name="Freeform 30" id="30"/>
              <p:cNvSpPr/>
              <p:nvPr/>
            </p:nvSpPr>
            <p:spPr>
              <a:xfrm>
                <a:off x="0" y="0"/>
                <a:ext cx="296288" cy="295504"/>
              </a:xfrm>
              <a:custGeom>
                <a:avLst/>
                <a:gdLst/>
                <a:ahLst/>
                <a:cxnLst/>
                <a:rect r="r" b="b" t="t" l="l"/>
                <a:pathLst>
                  <a:path h="295504" w="296288">
                    <a:moveTo>
                      <a:pt x="137638" y="0"/>
                    </a:moveTo>
                    <a:lnTo>
                      <a:pt x="158651" y="0"/>
                    </a:lnTo>
                    <a:cubicBezTo>
                      <a:pt x="195154" y="0"/>
                      <a:pt x="230163" y="14501"/>
                      <a:pt x="255975" y="40313"/>
                    </a:cubicBezTo>
                    <a:cubicBezTo>
                      <a:pt x="281787" y="66125"/>
                      <a:pt x="296288" y="101134"/>
                      <a:pt x="296288" y="137638"/>
                    </a:cubicBezTo>
                    <a:lnTo>
                      <a:pt x="296288" y="157866"/>
                    </a:lnTo>
                    <a:cubicBezTo>
                      <a:pt x="296288" y="233882"/>
                      <a:pt x="234666" y="295504"/>
                      <a:pt x="158651" y="295504"/>
                    </a:cubicBezTo>
                    <a:lnTo>
                      <a:pt x="137638" y="295504"/>
                    </a:lnTo>
                    <a:cubicBezTo>
                      <a:pt x="61623" y="295504"/>
                      <a:pt x="0" y="233882"/>
                      <a:pt x="0" y="157866"/>
                    </a:cubicBezTo>
                    <a:lnTo>
                      <a:pt x="0" y="137638"/>
                    </a:lnTo>
                    <a:cubicBezTo>
                      <a:pt x="0" y="61623"/>
                      <a:pt x="61623" y="0"/>
                      <a:pt x="137638" y="0"/>
                    </a:cubicBezTo>
                    <a:close/>
                  </a:path>
                </a:pathLst>
              </a:custGeom>
              <a:solidFill>
                <a:srgbClr val="FEE600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>
                  <a:lnSpc>
                    <a:spcPts val="2879"/>
                  </a:lnSpc>
                </a:pPr>
              </a:p>
            </p:txBody>
          </p:sp>
        </p:grpSp>
        <p:pic>
          <p:nvPicPr>
            <p:cNvPr name="Picture 32" id="32"/>
            <p:cNvPicPr>
              <a:picLocks noChangeAspect="true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480199" y="361590"/>
              <a:ext cx="539562" cy="772810"/>
            </a:xfrm>
            <a:prstGeom prst="rect">
              <a:avLst/>
            </a:prstGeom>
          </p:spPr>
        </p:pic>
      </p:grpSp>
      <p:grpSp>
        <p:nvGrpSpPr>
          <p:cNvPr name="Group 33" id="33"/>
          <p:cNvGrpSpPr/>
          <p:nvPr/>
        </p:nvGrpSpPr>
        <p:grpSpPr>
          <a:xfrm rot="0">
            <a:off x="9645533" y="6016192"/>
            <a:ext cx="1124970" cy="1121993"/>
            <a:chOff x="0" y="0"/>
            <a:chExt cx="1499960" cy="1495990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1499960" cy="1495990"/>
              <a:chOff x="0" y="0"/>
              <a:chExt cx="296288" cy="295504"/>
            </a:xfrm>
          </p:grpSpPr>
          <p:sp>
            <p:nvSpPr>
              <p:cNvPr name="Freeform 35" id="35"/>
              <p:cNvSpPr/>
              <p:nvPr/>
            </p:nvSpPr>
            <p:spPr>
              <a:xfrm>
                <a:off x="0" y="0"/>
                <a:ext cx="296288" cy="295504"/>
              </a:xfrm>
              <a:custGeom>
                <a:avLst/>
                <a:gdLst/>
                <a:ahLst/>
                <a:cxnLst/>
                <a:rect r="r" b="b" t="t" l="l"/>
                <a:pathLst>
                  <a:path h="295504" w="296288">
                    <a:moveTo>
                      <a:pt x="137638" y="0"/>
                    </a:moveTo>
                    <a:lnTo>
                      <a:pt x="158651" y="0"/>
                    </a:lnTo>
                    <a:cubicBezTo>
                      <a:pt x="195154" y="0"/>
                      <a:pt x="230163" y="14501"/>
                      <a:pt x="255975" y="40313"/>
                    </a:cubicBezTo>
                    <a:cubicBezTo>
                      <a:pt x="281787" y="66125"/>
                      <a:pt x="296288" y="101134"/>
                      <a:pt x="296288" y="137638"/>
                    </a:cubicBezTo>
                    <a:lnTo>
                      <a:pt x="296288" y="157866"/>
                    </a:lnTo>
                    <a:cubicBezTo>
                      <a:pt x="296288" y="233882"/>
                      <a:pt x="234666" y="295504"/>
                      <a:pt x="158651" y="295504"/>
                    </a:cubicBezTo>
                    <a:lnTo>
                      <a:pt x="137638" y="295504"/>
                    </a:lnTo>
                    <a:cubicBezTo>
                      <a:pt x="61623" y="295504"/>
                      <a:pt x="0" y="233882"/>
                      <a:pt x="0" y="157866"/>
                    </a:cubicBezTo>
                    <a:lnTo>
                      <a:pt x="0" y="137638"/>
                    </a:lnTo>
                    <a:cubicBezTo>
                      <a:pt x="0" y="61623"/>
                      <a:pt x="61623" y="0"/>
                      <a:pt x="137638" y="0"/>
                    </a:cubicBezTo>
                    <a:close/>
                  </a:path>
                </a:pathLst>
              </a:custGeom>
              <a:solidFill>
                <a:srgbClr val="FEE600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>
                  <a:lnSpc>
                    <a:spcPts val="2879"/>
                  </a:lnSpc>
                </a:pPr>
              </a:p>
            </p:txBody>
          </p:sp>
        </p:grpSp>
        <p:pic>
          <p:nvPicPr>
            <p:cNvPr name="Picture 37" id="37"/>
            <p:cNvPicPr>
              <a:picLocks noChangeAspect="true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411394" y="399916"/>
              <a:ext cx="677172" cy="6961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98954" y="0"/>
            <a:ext cx="7624496" cy="10287000"/>
            <a:chOff x="0" y="0"/>
            <a:chExt cx="2008098" cy="270933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008098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08098">
                  <a:moveTo>
                    <a:pt x="50770" y="0"/>
                  </a:moveTo>
                  <a:lnTo>
                    <a:pt x="1957328" y="0"/>
                  </a:lnTo>
                  <a:cubicBezTo>
                    <a:pt x="1985367" y="0"/>
                    <a:pt x="2008098" y="22731"/>
                    <a:pt x="2008098" y="50770"/>
                  </a:cubicBezTo>
                  <a:lnTo>
                    <a:pt x="2008098" y="2658563"/>
                  </a:lnTo>
                  <a:cubicBezTo>
                    <a:pt x="2008098" y="2672028"/>
                    <a:pt x="2002749" y="2684942"/>
                    <a:pt x="1993227" y="2694463"/>
                  </a:cubicBezTo>
                  <a:cubicBezTo>
                    <a:pt x="1983706" y="2703984"/>
                    <a:pt x="1970792" y="2709333"/>
                    <a:pt x="1957328" y="2709333"/>
                  </a:cubicBezTo>
                  <a:lnTo>
                    <a:pt x="50770" y="2709333"/>
                  </a:lnTo>
                  <a:cubicBezTo>
                    <a:pt x="22731" y="2709333"/>
                    <a:pt x="0" y="2686603"/>
                    <a:pt x="0" y="2658563"/>
                  </a:cubicBezTo>
                  <a:lnTo>
                    <a:pt x="0" y="50770"/>
                  </a:lnTo>
                  <a:cubicBezTo>
                    <a:pt x="0" y="22731"/>
                    <a:pt x="22731" y="0"/>
                    <a:pt x="50770" y="0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7795378" y="1028700"/>
            <a:ext cx="9463922" cy="0"/>
          </a:xfrm>
          <a:prstGeom prst="line">
            <a:avLst/>
          </a:prstGeom>
          <a:ln cap="flat" w="28575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7795378" y="9229725"/>
            <a:ext cx="9463922" cy="0"/>
          </a:xfrm>
          <a:prstGeom prst="line">
            <a:avLst/>
          </a:prstGeom>
          <a:ln cap="flat" w="28575">
            <a:solidFill>
              <a:srgbClr val="191919"/>
            </a:solidFill>
            <a:prstDash val="solid"/>
            <a:headEnd type="none" len="sm" w="sm"/>
            <a:tailEnd type="arrow" len="sm" w="med"/>
          </a:ln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822017" y="1887640"/>
            <a:ext cx="7410643" cy="6511719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9334" y="4103370"/>
            <a:ext cx="6508945" cy="3783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7200">
                <a:solidFill>
                  <a:srgbClr val="191919"/>
                </a:solidFill>
                <a:latin typeface="Telegraf Bold Bold"/>
              </a:rPr>
              <a:t>Input classification</a:t>
            </a:r>
          </a:p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7200">
                <a:solidFill>
                  <a:srgbClr val="191919"/>
                </a:solidFill>
                <a:latin typeface="Telegraf Bold Bold"/>
              </a:rPr>
              <a:t>and correlation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70087" y="-35187"/>
            <a:ext cx="7624496" cy="10287000"/>
            <a:chOff x="0" y="0"/>
            <a:chExt cx="2008098" cy="270933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008098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08098">
                  <a:moveTo>
                    <a:pt x="50770" y="0"/>
                  </a:moveTo>
                  <a:lnTo>
                    <a:pt x="1957328" y="0"/>
                  </a:lnTo>
                  <a:cubicBezTo>
                    <a:pt x="1985367" y="0"/>
                    <a:pt x="2008098" y="22731"/>
                    <a:pt x="2008098" y="50770"/>
                  </a:cubicBezTo>
                  <a:lnTo>
                    <a:pt x="2008098" y="2658563"/>
                  </a:lnTo>
                  <a:cubicBezTo>
                    <a:pt x="2008098" y="2672028"/>
                    <a:pt x="2002749" y="2684942"/>
                    <a:pt x="1993227" y="2694463"/>
                  </a:cubicBezTo>
                  <a:cubicBezTo>
                    <a:pt x="1983706" y="2703984"/>
                    <a:pt x="1970792" y="2709333"/>
                    <a:pt x="1957328" y="2709333"/>
                  </a:cubicBezTo>
                  <a:lnTo>
                    <a:pt x="50770" y="2709333"/>
                  </a:lnTo>
                  <a:cubicBezTo>
                    <a:pt x="22731" y="2709333"/>
                    <a:pt x="0" y="2686603"/>
                    <a:pt x="0" y="2658563"/>
                  </a:cubicBezTo>
                  <a:lnTo>
                    <a:pt x="0" y="50770"/>
                  </a:lnTo>
                  <a:cubicBezTo>
                    <a:pt x="0" y="22731"/>
                    <a:pt x="22731" y="0"/>
                    <a:pt x="50770" y="0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7795378" y="1028700"/>
            <a:ext cx="9463922" cy="0"/>
          </a:xfrm>
          <a:prstGeom prst="line">
            <a:avLst/>
          </a:prstGeom>
          <a:ln cap="flat" w="28575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7795378" y="9229725"/>
            <a:ext cx="9463922" cy="0"/>
          </a:xfrm>
          <a:prstGeom prst="line">
            <a:avLst/>
          </a:prstGeom>
          <a:ln cap="flat" w="28575">
            <a:solidFill>
              <a:srgbClr val="191919"/>
            </a:solidFill>
            <a:prstDash val="solid"/>
            <a:headEnd type="none" len="sm" w="sm"/>
            <a:tailEnd type="arrow" len="sm" w="med"/>
          </a:ln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525117" y="1026523"/>
            <a:ext cx="9734183" cy="4053215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655640" y="5079738"/>
            <a:ext cx="11473137" cy="5066409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72040" y="2808401"/>
            <a:ext cx="6508945" cy="1954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7200">
                <a:solidFill>
                  <a:srgbClr val="191919"/>
                </a:solidFill>
                <a:latin typeface="Telegraf Bold"/>
              </a:rPr>
              <a:t>Confusion matrix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98954" y="0"/>
            <a:ext cx="6493612" cy="10287000"/>
            <a:chOff x="0" y="0"/>
            <a:chExt cx="1710252" cy="270933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710252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10252">
                  <a:moveTo>
                    <a:pt x="59612" y="0"/>
                  </a:moveTo>
                  <a:lnTo>
                    <a:pt x="1650640" y="0"/>
                  </a:lnTo>
                  <a:cubicBezTo>
                    <a:pt x="1666450" y="0"/>
                    <a:pt x="1681612" y="6281"/>
                    <a:pt x="1692792" y="17460"/>
                  </a:cubicBezTo>
                  <a:cubicBezTo>
                    <a:pt x="1703971" y="28639"/>
                    <a:pt x="1710252" y="43802"/>
                    <a:pt x="1710252" y="59612"/>
                  </a:cubicBezTo>
                  <a:lnTo>
                    <a:pt x="1710252" y="2649721"/>
                  </a:lnTo>
                  <a:cubicBezTo>
                    <a:pt x="1710252" y="2665531"/>
                    <a:pt x="1703971" y="2680694"/>
                    <a:pt x="1692792" y="2691873"/>
                  </a:cubicBezTo>
                  <a:cubicBezTo>
                    <a:pt x="1681612" y="2703053"/>
                    <a:pt x="1666450" y="2709333"/>
                    <a:pt x="1650640" y="2709333"/>
                  </a:cubicBezTo>
                  <a:lnTo>
                    <a:pt x="59612" y="2709333"/>
                  </a:lnTo>
                  <a:cubicBezTo>
                    <a:pt x="43802" y="2709333"/>
                    <a:pt x="28639" y="2703053"/>
                    <a:pt x="17460" y="2691873"/>
                  </a:cubicBezTo>
                  <a:cubicBezTo>
                    <a:pt x="6281" y="2680694"/>
                    <a:pt x="0" y="2665531"/>
                    <a:pt x="0" y="2649721"/>
                  </a:cubicBezTo>
                  <a:lnTo>
                    <a:pt x="0" y="59612"/>
                  </a:lnTo>
                  <a:cubicBezTo>
                    <a:pt x="0" y="43802"/>
                    <a:pt x="6281" y="28639"/>
                    <a:pt x="17460" y="17460"/>
                  </a:cubicBezTo>
                  <a:cubicBezTo>
                    <a:pt x="28639" y="6281"/>
                    <a:pt x="43802" y="0"/>
                    <a:pt x="59612" y="0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7795378" y="1028700"/>
            <a:ext cx="9463922" cy="0"/>
          </a:xfrm>
          <a:prstGeom prst="line">
            <a:avLst/>
          </a:prstGeom>
          <a:ln cap="flat" w="28575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7795378" y="9229725"/>
            <a:ext cx="9463922" cy="0"/>
          </a:xfrm>
          <a:prstGeom prst="line">
            <a:avLst/>
          </a:prstGeom>
          <a:ln cap="flat" w="28575">
            <a:solidFill>
              <a:srgbClr val="19191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7" id="7"/>
          <p:cNvSpPr txBox="true"/>
          <p:nvPr/>
        </p:nvSpPr>
        <p:spPr>
          <a:xfrm rot="0">
            <a:off x="189334" y="4103370"/>
            <a:ext cx="6508945" cy="1954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7200">
                <a:solidFill>
                  <a:srgbClr val="191919"/>
                </a:solidFill>
                <a:latin typeface="Telegraf Bold Bold"/>
              </a:rPr>
              <a:t>Correlation</a:t>
            </a:r>
          </a:p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7200">
                <a:solidFill>
                  <a:srgbClr val="191919"/>
                </a:solidFill>
                <a:latin typeface="Telegraf Bold Bold"/>
              </a:rPr>
              <a:t>Graph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16698" y="1472565"/>
            <a:ext cx="10336584" cy="7442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191919"/>
                </a:solidFill>
                <a:latin typeface="Telegraf"/>
              </a:rPr>
              <a:t>The correlation matrix in excel summarizes the correlation data in a tabular form.</a:t>
            </a:r>
          </a:p>
          <a:p>
            <a:pPr>
              <a:lnSpc>
                <a:spcPts val="3779"/>
              </a:lnSpc>
            </a:pPr>
          </a:p>
          <a:p>
            <a:pPr>
              <a:lnSpc>
                <a:spcPts val="3779"/>
              </a:lnSpc>
            </a:pPr>
            <a:r>
              <a:rPr lang="en-US" sz="2699">
                <a:solidFill>
                  <a:srgbClr val="191919"/>
                </a:solidFill>
                <a:latin typeface="Telegraf"/>
              </a:rPr>
              <a:t>It displays the correlation coefficients which measure the relationship between two or more variables. The “correlation” option of the “data analysis” tab helps create a correlation matrix</a:t>
            </a:r>
          </a:p>
          <a:p>
            <a:pPr>
              <a:lnSpc>
                <a:spcPts val="3779"/>
              </a:lnSpc>
            </a:pPr>
            <a:r>
              <a:rPr lang="en-US" sz="2699">
                <a:solidFill>
                  <a:srgbClr val="191919"/>
                </a:solidFill>
                <a:latin typeface="Telegraf"/>
              </a:rPr>
              <a:t>Correlation assesses the dependency of one variable on the other.</a:t>
            </a:r>
          </a:p>
          <a:p>
            <a:pPr>
              <a:lnSpc>
                <a:spcPts val="3779"/>
              </a:lnSpc>
            </a:pPr>
          </a:p>
          <a:p>
            <a:pPr>
              <a:lnSpc>
                <a:spcPts val="3779"/>
              </a:lnSpc>
            </a:pPr>
            <a:r>
              <a:rPr lang="en-US" sz="2699">
                <a:solidFill>
                  <a:srgbClr val="191919"/>
                </a:solidFill>
                <a:latin typeface="Telegraf"/>
              </a:rPr>
              <a:t>It shows how the impact of an increase or a decrease in one variable affects the other. </a:t>
            </a:r>
          </a:p>
          <a:p>
            <a:pPr>
              <a:lnSpc>
                <a:spcPts val="3779"/>
              </a:lnSpc>
            </a:pPr>
          </a:p>
          <a:p>
            <a:pPr>
              <a:lnSpc>
                <a:spcPts val="3779"/>
              </a:lnSpc>
            </a:pPr>
            <a:r>
              <a:rPr lang="en-US" sz="2699">
                <a:solidFill>
                  <a:srgbClr val="191919"/>
                </a:solidFill>
                <a:latin typeface="Telegraf"/>
              </a:rPr>
              <a:t>In multiple correlation, more than two variables are studied at the same time.</a:t>
            </a:r>
          </a:p>
          <a:p>
            <a:pPr>
              <a:lnSpc>
                <a:spcPts val="3779"/>
              </a:lnSpc>
            </a:pPr>
            <a:r>
              <a:rPr lang="en-US" sz="2699">
                <a:solidFill>
                  <a:srgbClr val="191919"/>
                </a:solidFill>
                <a:latin typeface="Telegraf"/>
              </a:rPr>
              <a:t>we use correlation graph as a part of data pre-processing.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98954" y="0"/>
            <a:ext cx="7624496" cy="10287000"/>
            <a:chOff x="0" y="0"/>
            <a:chExt cx="2008098" cy="270933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008098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08098">
                  <a:moveTo>
                    <a:pt x="50770" y="0"/>
                  </a:moveTo>
                  <a:lnTo>
                    <a:pt x="1957328" y="0"/>
                  </a:lnTo>
                  <a:cubicBezTo>
                    <a:pt x="1985367" y="0"/>
                    <a:pt x="2008098" y="22731"/>
                    <a:pt x="2008098" y="50770"/>
                  </a:cubicBezTo>
                  <a:lnTo>
                    <a:pt x="2008098" y="2658563"/>
                  </a:lnTo>
                  <a:cubicBezTo>
                    <a:pt x="2008098" y="2672028"/>
                    <a:pt x="2002749" y="2684942"/>
                    <a:pt x="1993227" y="2694463"/>
                  </a:cubicBezTo>
                  <a:cubicBezTo>
                    <a:pt x="1983706" y="2703984"/>
                    <a:pt x="1970792" y="2709333"/>
                    <a:pt x="1957328" y="2709333"/>
                  </a:cubicBezTo>
                  <a:lnTo>
                    <a:pt x="50770" y="2709333"/>
                  </a:lnTo>
                  <a:cubicBezTo>
                    <a:pt x="22731" y="2709333"/>
                    <a:pt x="0" y="2686603"/>
                    <a:pt x="0" y="2658563"/>
                  </a:cubicBezTo>
                  <a:lnTo>
                    <a:pt x="0" y="50770"/>
                  </a:lnTo>
                  <a:cubicBezTo>
                    <a:pt x="0" y="22731"/>
                    <a:pt x="22731" y="0"/>
                    <a:pt x="50770" y="0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7795378" y="1028700"/>
            <a:ext cx="9463922" cy="0"/>
          </a:xfrm>
          <a:prstGeom prst="line">
            <a:avLst/>
          </a:prstGeom>
          <a:ln cap="flat" w="28575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7795378" y="9229725"/>
            <a:ext cx="9463922" cy="0"/>
          </a:xfrm>
          <a:prstGeom prst="line">
            <a:avLst/>
          </a:prstGeom>
          <a:ln cap="flat" w="28575">
            <a:solidFill>
              <a:srgbClr val="191919"/>
            </a:solidFill>
            <a:prstDash val="solid"/>
            <a:headEnd type="none" len="sm" w="sm"/>
            <a:tailEnd type="arrow" len="sm" w="med"/>
          </a:ln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795378" y="1440402"/>
            <a:ext cx="9463922" cy="7331669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9334" y="4103370"/>
            <a:ext cx="6508945" cy="1040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7200">
                <a:solidFill>
                  <a:srgbClr val="191919"/>
                </a:solidFill>
                <a:latin typeface="Telegraf Bold Bold"/>
              </a:rPr>
              <a:t>Naive Bayes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1385" y="2811938"/>
            <a:ext cx="6194407" cy="5357097"/>
            <a:chOff x="0" y="0"/>
            <a:chExt cx="1631449" cy="141092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631449" cy="1410923"/>
            </a:xfrm>
            <a:custGeom>
              <a:avLst/>
              <a:gdLst/>
              <a:ahLst/>
              <a:cxnLst/>
              <a:rect r="r" b="b" t="t" l="l"/>
              <a:pathLst>
                <a:path h="1410923" w="1631449">
                  <a:moveTo>
                    <a:pt x="62491" y="0"/>
                  </a:moveTo>
                  <a:lnTo>
                    <a:pt x="1568957" y="0"/>
                  </a:lnTo>
                  <a:cubicBezTo>
                    <a:pt x="1603470" y="0"/>
                    <a:pt x="1631449" y="27978"/>
                    <a:pt x="1631449" y="62491"/>
                  </a:cubicBezTo>
                  <a:lnTo>
                    <a:pt x="1631449" y="1348431"/>
                  </a:lnTo>
                  <a:cubicBezTo>
                    <a:pt x="1631449" y="1365005"/>
                    <a:pt x="1624865" y="1380900"/>
                    <a:pt x="1613145" y="1392619"/>
                  </a:cubicBezTo>
                  <a:cubicBezTo>
                    <a:pt x="1601426" y="1404339"/>
                    <a:pt x="1585531" y="1410923"/>
                    <a:pt x="1568957" y="1410923"/>
                  </a:cubicBezTo>
                  <a:lnTo>
                    <a:pt x="62491" y="1410923"/>
                  </a:lnTo>
                  <a:cubicBezTo>
                    <a:pt x="27978" y="1410923"/>
                    <a:pt x="0" y="1382944"/>
                    <a:pt x="0" y="1348431"/>
                  </a:cubicBezTo>
                  <a:lnTo>
                    <a:pt x="0" y="62491"/>
                  </a:lnTo>
                  <a:cubicBezTo>
                    <a:pt x="0" y="27978"/>
                    <a:pt x="27978" y="0"/>
                    <a:pt x="62491" y="0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838823"/>
            <a:ext cx="879023" cy="76075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184741" y="895973"/>
            <a:ext cx="7679834" cy="1040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sz="7200">
                <a:solidFill>
                  <a:srgbClr val="FFFFFF"/>
                </a:solidFill>
                <a:latin typeface="Telegraf Bold Bold"/>
              </a:rPr>
              <a:t>What is Asthma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9758" y="3840480"/>
            <a:ext cx="5677660" cy="2529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48">
                <a:solidFill>
                  <a:srgbClr val="191919"/>
                </a:solidFill>
                <a:latin typeface="Telegraf"/>
              </a:rPr>
              <a:t>Asthma is a condition in which your airways become:</a:t>
            </a:r>
          </a:p>
          <a:p>
            <a:pPr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sz="2400" spc="48">
                <a:solidFill>
                  <a:srgbClr val="191919"/>
                </a:solidFill>
                <a:latin typeface="Telegraf"/>
              </a:rPr>
              <a:t> </a:t>
            </a:r>
            <a:r>
              <a:rPr lang="en-US" sz="2400" spc="48">
                <a:solidFill>
                  <a:srgbClr val="191919"/>
                </a:solidFill>
                <a:latin typeface="Telegraf"/>
              </a:rPr>
              <a:t>N</a:t>
            </a:r>
            <a:r>
              <a:rPr lang="en-US" sz="2400" spc="48">
                <a:solidFill>
                  <a:srgbClr val="191919"/>
                </a:solidFill>
                <a:latin typeface="Telegraf"/>
              </a:rPr>
              <a:t>arrow </a:t>
            </a:r>
          </a:p>
          <a:p>
            <a:pPr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sz="2400" spc="48">
                <a:solidFill>
                  <a:srgbClr val="191919"/>
                </a:solidFill>
                <a:latin typeface="Telegraf"/>
              </a:rPr>
              <a:t>S</a:t>
            </a:r>
            <a:r>
              <a:rPr lang="en-US" sz="2400" spc="48">
                <a:solidFill>
                  <a:srgbClr val="191919"/>
                </a:solidFill>
                <a:latin typeface="Telegraf"/>
              </a:rPr>
              <a:t>well 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48">
                <a:solidFill>
                  <a:srgbClr val="191919"/>
                </a:solidFill>
                <a:latin typeface="Telegraf"/>
              </a:rPr>
              <a:t>P</a:t>
            </a:r>
            <a:r>
              <a:rPr lang="en-US" sz="2400" spc="48">
                <a:solidFill>
                  <a:srgbClr val="191919"/>
                </a:solidFill>
                <a:latin typeface="Telegraf"/>
              </a:rPr>
              <a:t>roduce extra mucus. 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48">
                <a:solidFill>
                  <a:srgbClr val="191919"/>
                </a:solidFill>
                <a:latin typeface="Telegraf"/>
              </a:rPr>
              <a:t>This makes breathing difficult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287342" y="3307280"/>
            <a:ext cx="7971958" cy="528666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98954" y="0"/>
            <a:ext cx="7624496" cy="10287000"/>
            <a:chOff x="0" y="0"/>
            <a:chExt cx="2008098" cy="270933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008098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08098">
                  <a:moveTo>
                    <a:pt x="50770" y="0"/>
                  </a:moveTo>
                  <a:lnTo>
                    <a:pt x="1957328" y="0"/>
                  </a:lnTo>
                  <a:cubicBezTo>
                    <a:pt x="1985367" y="0"/>
                    <a:pt x="2008098" y="22731"/>
                    <a:pt x="2008098" y="50770"/>
                  </a:cubicBezTo>
                  <a:lnTo>
                    <a:pt x="2008098" y="2658563"/>
                  </a:lnTo>
                  <a:cubicBezTo>
                    <a:pt x="2008098" y="2672028"/>
                    <a:pt x="2002749" y="2684942"/>
                    <a:pt x="1993227" y="2694463"/>
                  </a:cubicBezTo>
                  <a:cubicBezTo>
                    <a:pt x="1983706" y="2703984"/>
                    <a:pt x="1970792" y="2709333"/>
                    <a:pt x="1957328" y="2709333"/>
                  </a:cubicBezTo>
                  <a:lnTo>
                    <a:pt x="50770" y="2709333"/>
                  </a:lnTo>
                  <a:cubicBezTo>
                    <a:pt x="22731" y="2709333"/>
                    <a:pt x="0" y="2686603"/>
                    <a:pt x="0" y="2658563"/>
                  </a:cubicBezTo>
                  <a:lnTo>
                    <a:pt x="0" y="50770"/>
                  </a:lnTo>
                  <a:cubicBezTo>
                    <a:pt x="0" y="22731"/>
                    <a:pt x="22731" y="0"/>
                    <a:pt x="50770" y="0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7795378" y="1028700"/>
            <a:ext cx="9463922" cy="0"/>
          </a:xfrm>
          <a:prstGeom prst="line">
            <a:avLst/>
          </a:prstGeom>
          <a:ln cap="flat" w="28575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7795378" y="9229725"/>
            <a:ext cx="9463922" cy="0"/>
          </a:xfrm>
          <a:prstGeom prst="line">
            <a:avLst/>
          </a:prstGeom>
          <a:ln cap="flat" w="28575">
            <a:solidFill>
              <a:srgbClr val="191919"/>
            </a:solidFill>
            <a:prstDash val="solid"/>
            <a:headEnd type="none" len="sm" w="sm"/>
            <a:tailEnd type="arrow" len="sm" w="med"/>
          </a:ln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897899" y="1471853"/>
            <a:ext cx="9258881" cy="7160415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9334" y="4103370"/>
            <a:ext cx="6508945" cy="1954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7200">
                <a:solidFill>
                  <a:srgbClr val="191919"/>
                </a:solidFill>
                <a:latin typeface="Telegraf Bold Bold"/>
              </a:rPr>
              <a:t>Logistic regression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98954" y="0"/>
            <a:ext cx="7624496" cy="10287000"/>
            <a:chOff x="0" y="0"/>
            <a:chExt cx="2008098" cy="270933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008098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08098">
                  <a:moveTo>
                    <a:pt x="50770" y="0"/>
                  </a:moveTo>
                  <a:lnTo>
                    <a:pt x="1957328" y="0"/>
                  </a:lnTo>
                  <a:cubicBezTo>
                    <a:pt x="1985367" y="0"/>
                    <a:pt x="2008098" y="22731"/>
                    <a:pt x="2008098" y="50770"/>
                  </a:cubicBezTo>
                  <a:lnTo>
                    <a:pt x="2008098" y="2658563"/>
                  </a:lnTo>
                  <a:cubicBezTo>
                    <a:pt x="2008098" y="2672028"/>
                    <a:pt x="2002749" y="2684942"/>
                    <a:pt x="1993227" y="2694463"/>
                  </a:cubicBezTo>
                  <a:cubicBezTo>
                    <a:pt x="1983706" y="2703984"/>
                    <a:pt x="1970792" y="2709333"/>
                    <a:pt x="1957328" y="2709333"/>
                  </a:cubicBezTo>
                  <a:lnTo>
                    <a:pt x="50770" y="2709333"/>
                  </a:lnTo>
                  <a:cubicBezTo>
                    <a:pt x="22731" y="2709333"/>
                    <a:pt x="0" y="2686603"/>
                    <a:pt x="0" y="2658563"/>
                  </a:cubicBezTo>
                  <a:lnTo>
                    <a:pt x="0" y="50770"/>
                  </a:lnTo>
                  <a:cubicBezTo>
                    <a:pt x="0" y="22731"/>
                    <a:pt x="22731" y="0"/>
                    <a:pt x="50770" y="0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7795378" y="1028700"/>
            <a:ext cx="9463922" cy="0"/>
          </a:xfrm>
          <a:prstGeom prst="line">
            <a:avLst/>
          </a:prstGeom>
          <a:ln cap="flat" w="28575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7795378" y="9229725"/>
            <a:ext cx="9463922" cy="0"/>
          </a:xfrm>
          <a:prstGeom prst="line">
            <a:avLst/>
          </a:prstGeom>
          <a:ln cap="flat" w="28575">
            <a:solidFill>
              <a:srgbClr val="191919"/>
            </a:solidFill>
            <a:prstDash val="solid"/>
            <a:headEnd type="none" len="sm" w="sm"/>
            <a:tailEnd type="arrow" len="sm" w="med"/>
          </a:ln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795378" y="1416174"/>
            <a:ext cx="9463922" cy="7418118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9334" y="4103370"/>
            <a:ext cx="6508945" cy="1040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7200">
                <a:solidFill>
                  <a:srgbClr val="191919"/>
                </a:solidFill>
                <a:latin typeface="Telegraf Bold Bold"/>
              </a:rPr>
              <a:t>ANN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98954" y="0"/>
            <a:ext cx="7624496" cy="10287000"/>
            <a:chOff x="0" y="0"/>
            <a:chExt cx="2008098" cy="270933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008098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08098">
                  <a:moveTo>
                    <a:pt x="50770" y="0"/>
                  </a:moveTo>
                  <a:lnTo>
                    <a:pt x="1957328" y="0"/>
                  </a:lnTo>
                  <a:cubicBezTo>
                    <a:pt x="1985367" y="0"/>
                    <a:pt x="2008098" y="22731"/>
                    <a:pt x="2008098" y="50770"/>
                  </a:cubicBezTo>
                  <a:lnTo>
                    <a:pt x="2008098" y="2658563"/>
                  </a:lnTo>
                  <a:cubicBezTo>
                    <a:pt x="2008098" y="2672028"/>
                    <a:pt x="2002749" y="2684942"/>
                    <a:pt x="1993227" y="2694463"/>
                  </a:cubicBezTo>
                  <a:cubicBezTo>
                    <a:pt x="1983706" y="2703984"/>
                    <a:pt x="1970792" y="2709333"/>
                    <a:pt x="1957328" y="2709333"/>
                  </a:cubicBezTo>
                  <a:lnTo>
                    <a:pt x="50770" y="2709333"/>
                  </a:lnTo>
                  <a:cubicBezTo>
                    <a:pt x="22731" y="2709333"/>
                    <a:pt x="0" y="2686603"/>
                    <a:pt x="0" y="2658563"/>
                  </a:cubicBezTo>
                  <a:lnTo>
                    <a:pt x="0" y="50770"/>
                  </a:lnTo>
                  <a:cubicBezTo>
                    <a:pt x="0" y="22731"/>
                    <a:pt x="22731" y="0"/>
                    <a:pt x="50770" y="0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7795378" y="1028700"/>
            <a:ext cx="9463922" cy="0"/>
          </a:xfrm>
          <a:prstGeom prst="line">
            <a:avLst/>
          </a:prstGeom>
          <a:ln cap="flat" w="28575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7795378" y="9229725"/>
            <a:ext cx="9463922" cy="0"/>
          </a:xfrm>
          <a:prstGeom prst="line">
            <a:avLst/>
          </a:prstGeom>
          <a:ln cap="flat" w="28575">
            <a:solidFill>
              <a:srgbClr val="191919"/>
            </a:solidFill>
            <a:prstDash val="solid"/>
            <a:headEnd type="none" len="sm" w="sm"/>
            <a:tailEnd type="arrow" len="sm" w="med"/>
          </a:ln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659882" y="1274930"/>
            <a:ext cx="9734914" cy="773714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9334" y="4103370"/>
            <a:ext cx="6508945" cy="1954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7200">
                <a:solidFill>
                  <a:srgbClr val="191919"/>
                </a:solidFill>
                <a:latin typeface="Telegraf Bold Bold"/>
              </a:rPr>
              <a:t>Random Forest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98954" y="0"/>
            <a:ext cx="7624496" cy="10287000"/>
            <a:chOff x="0" y="0"/>
            <a:chExt cx="2008098" cy="270933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008098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08098">
                  <a:moveTo>
                    <a:pt x="50770" y="0"/>
                  </a:moveTo>
                  <a:lnTo>
                    <a:pt x="1957328" y="0"/>
                  </a:lnTo>
                  <a:cubicBezTo>
                    <a:pt x="1985367" y="0"/>
                    <a:pt x="2008098" y="22731"/>
                    <a:pt x="2008098" y="50770"/>
                  </a:cubicBezTo>
                  <a:lnTo>
                    <a:pt x="2008098" y="2658563"/>
                  </a:lnTo>
                  <a:cubicBezTo>
                    <a:pt x="2008098" y="2672028"/>
                    <a:pt x="2002749" y="2684942"/>
                    <a:pt x="1993227" y="2694463"/>
                  </a:cubicBezTo>
                  <a:cubicBezTo>
                    <a:pt x="1983706" y="2703984"/>
                    <a:pt x="1970792" y="2709333"/>
                    <a:pt x="1957328" y="2709333"/>
                  </a:cubicBezTo>
                  <a:lnTo>
                    <a:pt x="50770" y="2709333"/>
                  </a:lnTo>
                  <a:cubicBezTo>
                    <a:pt x="22731" y="2709333"/>
                    <a:pt x="0" y="2686603"/>
                    <a:pt x="0" y="2658563"/>
                  </a:cubicBezTo>
                  <a:lnTo>
                    <a:pt x="0" y="50770"/>
                  </a:lnTo>
                  <a:cubicBezTo>
                    <a:pt x="0" y="22731"/>
                    <a:pt x="22731" y="0"/>
                    <a:pt x="50770" y="0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7795378" y="1028700"/>
            <a:ext cx="9463922" cy="0"/>
          </a:xfrm>
          <a:prstGeom prst="line">
            <a:avLst/>
          </a:prstGeom>
          <a:ln cap="flat" w="28575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7795378" y="9229725"/>
            <a:ext cx="9463922" cy="0"/>
          </a:xfrm>
          <a:prstGeom prst="line">
            <a:avLst/>
          </a:prstGeom>
          <a:ln cap="flat" w="28575">
            <a:solidFill>
              <a:srgbClr val="191919"/>
            </a:solidFill>
            <a:prstDash val="solid"/>
            <a:headEnd type="none" len="sm" w="sm"/>
            <a:tailEnd type="arrow" len="sm" w="med"/>
          </a:ln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795378" y="1511048"/>
            <a:ext cx="9463922" cy="7264904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9334" y="4103370"/>
            <a:ext cx="6508945" cy="1040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7200">
                <a:solidFill>
                  <a:srgbClr val="191919"/>
                </a:solidFill>
                <a:latin typeface="Telegraf Bold Bold"/>
              </a:rPr>
              <a:t>Final output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9993" y="6440153"/>
            <a:ext cx="5538304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79"/>
              </a:lnSpc>
            </a:pPr>
            <a:r>
              <a:rPr lang="en-US" sz="3399" spc="67">
                <a:solidFill>
                  <a:srgbClr val="191919"/>
                </a:solidFill>
                <a:latin typeface="Telegraf"/>
              </a:rPr>
              <a:t>The result is displayed as a graphical representation</a:t>
            </a:r>
          </a:p>
          <a:p>
            <a:pPr>
              <a:lnSpc>
                <a:spcPts val="407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61406" y="1028700"/>
            <a:ext cx="10919239" cy="9459745"/>
            <a:chOff x="0" y="0"/>
            <a:chExt cx="2875849" cy="2491456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875849" cy="2491456"/>
            </a:xfrm>
            <a:custGeom>
              <a:avLst/>
              <a:gdLst/>
              <a:ahLst/>
              <a:cxnLst/>
              <a:rect r="r" b="b" t="t" l="l"/>
              <a:pathLst>
                <a:path h="2491456" w="2875849">
                  <a:moveTo>
                    <a:pt x="35451" y="0"/>
                  </a:moveTo>
                  <a:lnTo>
                    <a:pt x="2840398" y="0"/>
                  </a:lnTo>
                  <a:cubicBezTo>
                    <a:pt x="2849800" y="0"/>
                    <a:pt x="2858818" y="3735"/>
                    <a:pt x="2865466" y="10383"/>
                  </a:cubicBezTo>
                  <a:cubicBezTo>
                    <a:pt x="2872114" y="17032"/>
                    <a:pt x="2875849" y="26049"/>
                    <a:pt x="2875849" y="35451"/>
                  </a:cubicBezTo>
                  <a:lnTo>
                    <a:pt x="2875849" y="2456005"/>
                  </a:lnTo>
                  <a:cubicBezTo>
                    <a:pt x="2875849" y="2475584"/>
                    <a:pt x="2859977" y="2491456"/>
                    <a:pt x="2840398" y="2491456"/>
                  </a:cubicBezTo>
                  <a:lnTo>
                    <a:pt x="35451" y="2491456"/>
                  </a:lnTo>
                  <a:cubicBezTo>
                    <a:pt x="26049" y="2491456"/>
                    <a:pt x="17032" y="2487721"/>
                    <a:pt x="10383" y="2481072"/>
                  </a:cubicBezTo>
                  <a:cubicBezTo>
                    <a:pt x="3735" y="2474424"/>
                    <a:pt x="0" y="2465407"/>
                    <a:pt x="0" y="2456005"/>
                  </a:cubicBezTo>
                  <a:lnTo>
                    <a:pt x="0" y="35451"/>
                  </a:lnTo>
                  <a:cubicBezTo>
                    <a:pt x="0" y="26049"/>
                    <a:pt x="3735" y="17032"/>
                    <a:pt x="10383" y="10383"/>
                  </a:cubicBezTo>
                  <a:cubicBezTo>
                    <a:pt x="17032" y="3735"/>
                    <a:pt x="26049" y="0"/>
                    <a:pt x="35451" y="0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-690209" y="3027411"/>
            <a:ext cx="10301497" cy="7640277"/>
            <a:chOff x="0" y="0"/>
            <a:chExt cx="13716000" cy="101727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3716000" cy="10172700"/>
            </a:xfrm>
            <a:custGeom>
              <a:avLst/>
              <a:gdLst/>
              <a:ahLst/>
              <a:cxnLst/>
              <a:rect r="r" b="b" t="t" l="l"/>
              <a:pathLst>
                <a:path h="101727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0172700"/>
                  </a:lnTo>
                  <a:lnTo>
                    <a:pt x="0" y="10172700"/>
                  </a:lnTo>
                  <a:close/>
                </a:path>
              </a:pathLst>
            </a:custGeom>
            <a:blipFill>
              <a:blip r:embed="rId2"/>
              <a:stretch>
                <a:fillRect l="0" r="0" t="-393" b="-393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>
              <a:off x="393700" y="615950"/>
              <a:ext cx="12941300" cy="9107742"/>
            </a:xfrm>
            <a:custGeom>
              <a:avLst/>
              <a:gdLst/>
              <a:ahLst/>
              <a:cxnLst/>
              <a:rect r="r" b="b" t="t" l="l"/>
              <a:pathLst>
                <a:path h="9107742" w="12941300">
                  <a:moveTo>
                    <a:pt x="12815112" y="9107742"/>
                  </a:moveTo>
                  <a:lnTo>
                    <a:pt x="126187" y="9107742"/>
                  </a:lnTo>
                  <a:cubicBezTo>
                    <a:pt x="56502" y="9107742"/>
                    <a:pt x="0" y="9051252"/>
                    <a:pt x="0" y="8981555"/>
                  </a:cubicBezTo>
                  <a:lnTo>
                    <a:pt x="0" y="0"/>
                  </a:lnTo>
                  <a:lnTo>
                    <a:pt x="12941300" y="0"/>
                  </a:lnTo>
                  <a:lnTo>
                    <a:pt x="12941300" y="8981554"/>
                  </a:lnTo>
                  <a:cubicBezTo>
                    <a:pt x="12941300" y="9051239"/>
                    <a:pt x="12884810" y="9107742"/>
                    <a:pt x="12815112" y="9107742"/>
                  </a:cubicBezTo>
                  <a:close/>
                </a:path>
              </a:pathLst>
            </a:custGeom>
            <a:blipFill>
              <a:blip r:embed="rId3"/>
              <a:stretch>
                <a:fillRect l="-95498" r="0" t="-37928" b="-123885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060359" y="1870824"/>
            <a:ext cx="6342291" cy="104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sz="7200">
                <a:solidFill>
                  <a:srgbClr val="191919"/>
                </a:solidFill>
                <a:latin typeface="Telegraf Bold Bold"/>
              </a:rPr>
              <a:t>Smyptoms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74801" y="1981928"/>
            <a:ext cx="879023" cy="760754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1732361" y="3537879"/>
            <a:ext cx="4764908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600">
                <a:solidFill>
                  <a:srgbClr val="191919"/>
                </a:solidFill>
                <a:latin typeface="Telegraf Bold"/>
              </a:rPr>
              <a:t>Shortness of breath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732361" y="4595154"/>
            <a:ext cx="4764908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600">
                <a:solidFill>
                  <a:srgbClr val="191919"/>
                </a:solidFill>
                <a:latin typeface="Telegraf Bold"/>
              </a:rPr>
              <a:t>Chest tightness or pain.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732361" y="5525210"/>
            <a:ext cx="1698485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600">
                <a:solidFill>
                  <a:srgbClr val="191919"/>
                </a:solidFill>
                <a:latin typeface="Telegraf Bold"/>
              </a:rPr>
              <a:t>Wheezing 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8703" t="0" r="0" b="0"/>
          <a:stretch>
            <a:fillRect/>
          </a:stretch>
        </p:blipFill>
        <p:spPr>
          <a:xfrm flipH="false" flipV="false" rot="0">
            <a:off x="10941276" y="3575979"/>
            <a:ext cx="572933" cy="355044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8703" t="0" r="0" b="0"/>
          <a:stretch>
            <a:fillRect/>
          </a:stretch>
        </p:blipFill>
        <p:spPr>
          <a:xfrm flipH="false" flipV="false" rot="0">
            <a:off x="10941276" y="4597772"/>
            <a:ext cx="572933" cy="355044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8703" t="0" r="0" b="0"/>
          <a:stretch>
            <a:fillRect/>
          </a:stretch>
        </p:blipFill>
        <p:spPr>
          <a:xfrm flipH="false" flipV="false" rot="0">
            <a:off x="10941276" y="5619566"/>
            <a:ext cx="572933" cy="355044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8703" t="0" r="0" b="0"/>
          <a:stretch>
            <a:fillRect/>
          </a:stretch>
        </p:blipFill>
        <p:spPr>
          <a:xfrm flipH="false" flipV="false" rot="0">
            <a:off x="10941276" y="6641360"/>
            <a:ext cx="572933" cy="355044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8703" t="0" r="0" b="0"/>
          <a:stretch>
            <a:fillRect/>
          </a:stretch>
        </p:blipFill>
        <p:spPr>
          <a:xfrm flipH="false" flipV="false" rot="0">
            <a:off x="10941276" y="7663153"/>
            <a:ext cx="572933" cy="355044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1732361" y="6567778"/>
            <a:ext cx="2813893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  <a:spcBef>
                <a:spcPct val="0"/>
              </a:spcBef>
            </a:pPr>
            <a:r>
              <a:rPr lang="en-US" sz="2600" u="none">
                <a:solidFill>
                  <a:srgbClr val="191919"/>
                </a:solidFill>
                <a:latin typeface="Telegraf Bold"/>
              </a:rPr>
              <a:t>Trouble sleeping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732361" y="7607313"/>
            <a:ext cx="1818286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  <a:spcBef>
                <a:spcPct val="0"/>
              </a:spcBef>
            </a:pPr>
            <a:r>
              <a:rPr lang="en-US" sz="2600" u="none">
                <a:solidFill>
                  <a:srgbClr val="191919"/>
                </a:solidFill>
                <a:latin typeface="Telegraf Bold"/>
              </a:rPr>
              <a:t>Coughing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450548" cy="10287000"/>
            <a:chOff x="0" y="0"/>
            <a:chExt cx="1962284" cy="270933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62284" cy="2709333"/>
            </a:xfrm>
            <a:custGeom>
              <a:avLst/>
              <a:gdLst/>
              <a:ahLst/>
              <a:cxnLst/>
              <a:rect r="r" b="b" t="t" l="l"/>
              <a:pathLst>
                <a:path h="2709333" w="1962284">
                  <a:moveTo>
                    <a:pt x="0" y="0"/>
                  </a:moveTo>
                  <a:lnTo>
                    <a:pt x="1962284" y="0"/>
                  </a:lnTo>
                  <a:lnTo>
                    <a:pt x="196228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EE6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0" y="57150"/>
            <a:ext cx="7450548" cy="1159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</a:pPr>
            <a:r>
              <a:rPr lang="en-US" sz="8000">
                <a:solidFill>
                  <a:srgbClr val="191919"/>
                </a:solidFill>
                <a:latin typeface="Telegraf Bold Bold"/>
              </a:rPr>
              <a:t>Causes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173118" y="2020853"/>
            <a:ext cx="5538304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48">
                <a:solidFill>
                  <a:srgbClr val="FFFFFF"/>
                </a:solidFill>
                <a:latin typeface="Telegraf"/>
              </a:rPr>
              <a:t>Tobacco Smoke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173118" y="3454542"/>
            <a:ext cx="5538304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59"/>
              </a:lnSpc>
              <a:spcBef>
                <a:spcPct val="0"/>
              </a:spcBef>
            </a:pPr>
            <a:r>
              <a:rPr lang="en-US" sz="2400" spc="48">
                <a:solidFill>
                  <a:srgbClr val="FFFFFF"/>
                </a:solidFill>
                <a:latin typeface="Telegraf"/>
              </a:rPr>
              <a:t>D</a:t>
            </a:r>
            <a:r>
              <a:rPr lang="en-US" sz="2400" spc="48" u="none">
                <a:solidFill>
                  <a:srgbClr val="FFFFFF"/>
                </a:solidFill>
                <a:latin typeface="Telegraf"/>
              </a:rPr>
              <a:t>ust Mites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173118" y="4846014"/>
            <a:ext cx="5538304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59"/>
              </a:lnSpc>
              <a:spcBef>
                <a:spcPct val="0"/>
              </a:spcBef>
            </a:pPr>
            <a:r>
              <a:rPr lang="en-US" sz="2400" spc="48">
                <a:solidFill>
                  <a:srgbClr val="FFFFFF"/>
                </a:solidFill>
                <a:latin typeface="Telegraf"/>
              </a:rPr>
              <a:t>Outdoor Air Pol</a:t>
            </a:r>
            <a:r>
              <a:rPr lang="en-US" sz="2400" spc="48" u="none">
                <a:solidFill>
                  <a:srgbClr val="FFFFFF"/>
                </a:solidFill>
                <a:latin typeface="Telegraf"/>
              </a:rPr>
              <a:t>lution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73118" y="6321918"/>
            <a:ext cx="5538304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59"/>
              </a:lnSpc>
              <a:spcBef>
                <a:spcPct val="0"/>
              </a:spcBef>
            </a:pPr>
            <a:r>
              <a:rPr lang="en-US" sz="2400" spc="48">
                <a:solidFill>
                  <a:srgbClr val="FFFFFF"/>
                </a:solidFill>
                <a:latin typeface="Telegraf"/>
              </a:rPr>
              <a:t>Pests a</a:t>
            </a:r>
            <a:r>
              <a:rPr lang="en-US" sz="2400" spc="48">
                <a:solidFill>
                  <a:srgbClr val="FFFFFF"/>
                </a:solidFill>
                <a:latin typeface="Telegraf"/>
              </a:rPr>
              <a:t>nd p</a:t>
            </a:r>
            <a:r>
              <a:rPr lang="en-US" sz="2400" spc="48">
                <a:solidFill>
                  <a:srgbClr val="FFFFFF"/>
                </a:solidFill>
                <a:latin typeface="Telegraf"/>
              </a:rPr>
              <a:t>ets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173118" y="7755607"/>
            <a:ext cx="5538304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59"/>
              </a:lnSpc>
              <a:spcBef>
                <a:spcPct val="0"/>
              </a:spcBef>
            </a:pPr>
            <a:r>
              <a:rPr lang="en-US" sz="2400" spc="48">
                <a:solidFill>
                  <a:srgbClr val="FFFFFF"/>
                </a:solidFill>
                <a:latin typeface="Telegraf"/>
              </a:rPr>
              <a:t>Mold</a:t>
            </a:r>
            <a:r>
              <a:rPr lang="en-US" sz="2400" spc="48">
                <a:solidFill>
                  <a:srgbClr val="FFFFFF"/>
                </a:solidFill>
                <a:latin typeface="Telegraf"/>
              </a:rPr>
              <a:t> ,c</a:t>
            </a:r>
            <a:r>
              <a:rPr lang="en-US" sz="2400" spc="48">
                <a:solidFill>
                  <a:srgbClr val="FFFFFF"/>
                </a:solidFill>
                <a:latin typeface="Telegraf"/>
              </a:rPr>
              <a:t>leaning and disinfection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55703" y="865655"/>
            <a:ext cx="803597" cy="355044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9645533" y="7449881"/>
            <a:ext cx="1124970" cy="1121993"/>
            <a:chOff x="0" y="0"/>
            <a:chExt cx="296288" cy="295504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296288" cy="295504"/>
            </a:xfrm>
            <a:custGeom>
              <a:avLst/>
              <a:gdLst/>
              <a:ahLst/>
              <a:cxnLst/>
              <a:rect r="r" b="b" t="t" l="l"/>
              <a:pathLst>
                <a:path h="295504" w="296288">
                  <a:moveTo>
                    <a:pt x="137638" y="0"/>
                  </a:moveTo>
                  <a:lnTo>
                    <a:pt x="158651" y="0"/>
                  </a:lnTo>
                  <a:cubicBezTo>
                    <a:pt x="195154" y="0"/>
                    <a:pt x="230163" y="14501"/>
                    <a:pt x="255975" y="40313"/>
                  </a:cubicBezTo>
                  <a:cubicBezTo>
                    <a:pt x="281787" y="66125"/>
                    <a:pt x="296288" y="101134"/>
                    <a:pt x="296288" y="137638"/>
                  </a:cubicBezTo>
                  <a:lnTo>
                    <a:pt x="296288" y="157866"/>
                  </a:lnTo>
                  <a:cubicBezTo>
                    <a:pt x="296288" y="233882"/>
                    <a:pt x="234666" y="295504"/>
                    <a:pt x="158651" y="295504"/>
                  </a:cubicBezTo>
                  <a:lnTo>
                    <a:pt x="137638" y="295504"/>
                  </a:lnTo>
                  <a:cubicBezTo>
                    <a:pt x="61623" y="295504"/>
                    <a:pt x="0" y="233882"/>
                    <a:pt x="0" y="157866"/>
                  </a:cubicBezTo>
                  <a:lnTo>
                    <a:pt x="0" y="137638"/>
                  </a:lnTo>
                  <a:cubicBezTo>
                    <a:pt x="0" y="61623"/>
                    <a:pt x="61623" y="0"/>
                    <a:pt x="137638" y="0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287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645533" y="3148815"/>
            <a:ext cx="1124970" cy="1121993"/>
            <a:chOff x="0" y="0"/>
            <a:chExt cx="296288" cy="295504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296288" cy="295504"/>
            </a:xfrm>
            <a:custGeom>
              <a:avLst/>
              <a:gdLst/>
              <a:ahLst/>
              <a:cxnLst/>
              <a:rect r="r" b="b" t="t" l="l"/>
              <a:pathLst>
                <a:path h="295504" w="296288">
                  <a:moveTo>
                    <a:pt x="137638" y="0"/>
                  </a:moveTo>
                  <a:lnTo>
                    <a:pt x="158651" y="0"/>
                  </a:lnTo>
                  <a:cubicBezTo>
                    <a:pt x="195154" y="0"/>
                    <a:pt x="230163" y="14501"/>
                    <a:pt x="255975" y="40313"/>
                  </a:cubicBezTo>
                  <a:cubicBezTo>
                    <a:pt x="281787" y="66125"/>
                    <a:pt x="296288" y="101134"/>
                    <a:pt x="296288" y="137638"/>
                  </a:cubicBezTo>
                  <a:lnTo>
                    <a:pt x="296288" y="157866"/>
                  </a:lnTo>
                  <a:cubicBezTo>
                    <a:pt x="296288" y="233882"/>
                    <a:pt x="234666" y="295504"/>
                    <a:pt x="158651" y="295504"/>
                  </a:cubicBezTo>
                  <a:lnTo>
                    <a:pt x="137638" y="295504"/>
                  </a:lnTo>
                  <a:cubicBezTo>
                    <a:pt x="61623" y="295504"/>
                    <a:pt x="0" y="233882"/>
                    <a:pt x="0" y="157866"/>
                  </a:cubicBezTo>
                  <a:lnTo>
                    <a:pt x="0" y="137638"/>
                  </a:lnTo>
                  <a:cubicBezTo>
                    <a:pt x="0" y="61623"/>
                    <a:pt x="61623" y="0"/>
                    <a:pt x="137638" y="0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287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645533" y="1715127"/>
            <a:ext cx="1124970" cy="1121993"/>
            <a:chOff x="0" y="0"/>
            <a:chExt cx="296288" cy="295504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296288" cy="295504"/>
            </a:xfrm>
            <a:custGeom>
              <a:avLst/>
              <a:gdLst/>
              <a:ahLst/>
              <a:cxnLst/>
              <a:rect r="r" b="b" t="t" l="l"/>
              <a:pathLst>
                <a:path h="295504" w="296288">
                  <a:moveTo>
                    <a:pt x="137638" y="0"/>
                  </a:moveTo>
                  <a:lnTo>
                    <a:pt x="158651" y="0"/>
                  </a:lnTo>
                  <a:cubicBezTo>
                    <a:pt x="195154" y="0"/>
                    <a:pt x="230163" y="14501"/>
                    <a:pt x="255975" y="40313"/>
                  </a:cubicBezTo>
                  <a:cubicBezTo>
                    <a:pt x="281787" y="66125"/>
                    <a:pt x="296288" y="101134"/>
                    <a:pt x="296288" y="137638"/>
                  </a:cubicBezTo>
                  <a:lnTo>
                    <a:pt x="296288" y="157866"/>
                  </a:lnTo>
                  <a:cubicBezTo>
                    <a:pt x="296288" y="233882"/>
                    <a:pt x="234666" y="295504"/>
                    <a:pt x="158651" y="295504"/>
                  </a:cubicBezTo>
                  <a:lnTo>
                    <a:pt x="137638" y="295504"/>
                  </a:lnTo>
                  <a:cubicBezTo>
                    <a:pt x="61623" y="295504"/>
                    <a:pt x="0" y="233882"/>
                    <a:pt x="0" y="157866"/>
                  </a:cubicBezTo>
                  <a:lnTo>
                    <a:pt x="0" y="137638"/>
                  </a:lnTo>
                  <a:cubicBezTo>
                    <a:pt x="0" y="61623"/>
                    <a:pt x="61623" y="0"/>
                    <a:pt x="137638" y="0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287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645533" y="4582504"/>
            <a:ext cx="1124970" cy="1121993"/>
            <a:chOff x="0" y="0"/>
            <a:chExt cx="296288" cy="295504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296288" cy="295504"/>
            </a:xfrm>
            <a:custGeom>
              <a:avLst/>
              <a:gdLst/>
              <a:ahLst/>
              <a:cxnLst/>
              <a:rect r="r" b="b" t="t" l="l"/>
              <a:pathLst>
                <a:path h="295504" w="296288">
                  <a:moveTo>
                    <a:pt x="137638" y="0"/>
                  </a:moveTo>
                  <a:lnTo>
                    <a:pt x="158651" y="0"/>
                  </a:lnTo>
                  <a:cubicBezTo>
                    <a:pt x="195154" y="0"/>
                    <a:pt x="230163" y="14501"/>
                    <a:pt x="255975" y="40313"/>
                  </a:cubicBezTo>
                  <a:cubicBezTo>
                    <a:pt x="281787" y="66125"/>
                    <a:pt x="296288" y="101134"/>
                    <a:pt x="296288" y="137638"/>
                  </a:cubicBezTo>
                  <a:lnTo>
                    <a:pt x="296288" y="157866"/>
                  </a:lnTo>
                  <a:cubicBezTo>
                    <a:pt x="296288" y="233882"/>
                    <a:pt x="234666" y="295504"/>
                    <a:pt x="158651" y="295504"/>
                  </a:cubicBezTo>
                  <a:lnTo>
                    <a:pt x="137638" y="295504"/>
                  </a:lnTo>
                  <a:cubicBezTo>
                    <a:pt x="61623" y="295504"/>
                    <a:pt x="0" y="233882"/>
                    <a:pt x="0" y="157866"/>
                  </a:cubicBezTo>
                  <a:lnTo>
                    <a:pt x="0" y="137638"/>
                  </a:lnTo>
                  <a:cubicBezTo>
                    <a:pt x="0" y="61623"/>
                    <a:pt x="61623" y="0"/>
                    <a:pt x="137638" y="0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287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645533" y="6016192"/>
            <a:ext cx="1124970" cy="1121993"/>
            <a:chOff x="0" y="0"/>
            <a:chExt cx="296288" cy="295504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296288" cy="295504"/>
            </a:xfrm>
            <a:custGeom>
              <a:avLst/>
              <a:gdLst/>
              <a:ahLst/>
              <a:cxnLst/>
              <a:rect r="r" b="b" t="t" l="l"/>
              <a:pathLst>
                <a:path h="295504" w="296288">
                  <a:moveTo>
                    <a:pt x="137638" y="0"/>
                  </a:moveTo>
                  <a:lnTo>
                    <a:pt x="158651" y="0"/>
                  </a:lnTo>
                  <a:cubicBezTo>
                    <a:pt x="195154" y="0"/>
                    <a:pt x="230163" y="14501"/>
                    <a:pt x="255975" y="40313"/>
                  </a:cubicBezTo>
                  <a:cubicBezTo>
                    <a:pt x="281787" y="66125"/>
                    <a:pt x="296288" y="101134"/>
                    <a:pt x="296288" y="137638"/>
                  </a:cubicBezTo>
                  <a:lnTo>
                    <a:pt x="296288" y="157866"/>
                  </a:lnTo>
                  <a:cubicBezTo>
                    <a:pt x="296288" y="233882"/>
                    <a:pt x="234666" y="295504"/>
                    <a:pt x="158651" y="295504"/>
                  </a:cubicBezTo>
                  <a:lnTo>
                    <a:pt x="137638" y="295504"/>
                  </a:lnTo>
                  <a:cubicBezTo>
                    <a:pt x="61623" y="295504"/>
                    <a:pt x="0" y="233882"/>
                    <a:pt x="0" y="157866"/>
                  </a:cubicBezTo>
                  <a:lnTo>
                    <a:pt x="0" y="137638"/>
                  </a:lnTo>
                  <a:cubicBezTo>
                    <a:pt x="0" y="61623"/>
                    <a:pt x="61623" y="0"/>
                    <a:pt x="137638" y="0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2879"/>
                </a:lnSpc>
              </a:pPr>
            </a:p>
          </p:txBody>
        </p:sp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4"/>
          <a:srcRect l="0" t="11725" r="0" b="0"/>
          <a:stretch>
            <a:fillRect/>
          </a:stretch>
        </p:blipFill>
        <p:spPr>
          <a:xfrm flipH="false" flipV="false" rot="0">
            <a:off x="342351" y="2638063"/>
            <a:ext cx="6443001" cy="675625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7708" y="242404"/>
            <a:ext cx="17872585" cy="9802193"/>
            <a:chOff x="0" y="0"/>
            <a:chExt cx="4707183" cy="258164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707183" cy="2581647"/>
            </a:xfrm>
            <a:custGeom>
              <a:avLst/>
              <a:gdLst/>
              <a:ahLst/>
              <a:cxnLst/>
              <a:rect r="r" b="b" t="t" l="l"/>
              <a:pathLst>
                <a:path h="2581647" w="4707183">
                  <a:moveTo>
                    <a:pt x="8663" y="0"/>
                  </a:moveTo>
                  <a:lnTo>
                    <a:pt x="4698519" y="0"/>
                  </a:lnTo>
                  <a:cubicBezTo>
                    <a:pt x="4700817" y="0"/>
                    <a:pt x="4703021" y="913"/>
                    <a:pt x="4704645" y="2537"/>
                  </a:cubicBezTo>
                  <a:cubicBezTo>
                    <a:pt x="4706270" y="4162"/>
                    <a:pt x="4707183" y="6366"/>
                    <a:pt x="4707183" y="8663"/>
                  </a:cubicBezTo>
                  <a:lnTo>
                    <a:pt x="4707183" y="2572984"/>
                  </a:lnTo>
                  <a:cubicBezTo>
                    <a:pt x="4707183" y="2577769"/>
                    <a:pt x="4703304" y="2581647"/>
                    <a:pt x="4698519" y="2581647"/>
                  </a:cubicBezTo>
                  <a:lnTo>
                    <a:pt x="8663" y="2581647"/>
                  </a:lnTo>
                  <a:cubicBezTo>
                    <a:pt x="6366" y="2581647"/>
                    <a:pt x="4162" y="2580735"/>
                    <a:pt x="2537" y="2579110"/>
                  </a:cubicBezTo>
                  <a:cubicBezTo>
                    <a:pt x="913" y="2577485"/>
                    <a:pt x="0" y="2575282"/>
                    <a:pt x="0" y="2572984"/>
                  </a:cubicBezTo>
                  <a:lnTo>
                    <a:pt x="0" y="8663"/>
                  </a:lnTo>
                  <a:cubicBezTo>
                    <a:pt x="0" y="3879"/>
                    <a:pt x="3879" y="0"/>
                    <a:pt x="8663" y="0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287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179102" y="399750"/>
          <a:ext cx="15929797" cy="9487499"/>
        </p:xfrm>
        <a:graphic>
          <a:graphicData uri="http://schemas.openxmlformats.org/drawingml/2006/table">
            <a:tbl>
              <a:tblPr/>
              <a:tblGrid>
                <a:gridCol w="5309932"/>
                <a:gridCol w="5309932"/>
                <a:gridCol w="5309932"/>
              </a:tblGrid>
              <a:tr h="944872">
                <a:tc gridSpan="3">
                  <a:txBody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</a:rPr>
                        <a:t>Age Groups (Years)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</a:rPr>
                        <a:t>Characteristic                                           Weighted Number With Current                                    Asthma Percent (SE)</a:t>
                      </a:r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</a:rPr>
                        <a:t>Age Groups (Years)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</a:rPr>
                        <a:t>Characteristic                                           Weighted Number With Current                                    Asthma Percent (SE)</a:t>
                      </a:r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</a:rPr>
                        <a:t>Age Groups (Years)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</a:rPr>
                        <a:t>Characteristic                                           Weighted Number With Current                                    Asthma Percent (SE)</a:t>
                      </a:r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0188">
                <a:tc>
                  <a:txBody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</a:rPr>
                        <a:t>0–4</a:t>
                      </a:r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</a:rPr>
                        <a:t>394,206</a:t>
                      </a:r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</a:rPr>
                        <a:t>2.0 (0.43)</a:t>
                      </a:r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0188">
                <a:tc>
                  <a:txBody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</a:rPr>
                        <a:t>5–11</a:t>
                      </a:r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</a:rPr>
                        <a:t>1,641,279</a:t>
                      </a:r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</a:rPr>
                        <a:t>5.9 (0.58)</a:t>
                      </a:r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0188">
                <a:tc>
                  <a:txBody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</a:rPr>
                        <a:t>5–14</a:t>
                      </a:r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</a:rPr>
                        <a:t>2,699,214</a:t>
                      </a:r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</a:rPr>
                        <a:t>6.6 (0.55)</a:t>
                      </a:r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0188">
                <a:tc>
                  <a:txBody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</a:rPr>
                        <a:t>5-17 (School Age)</a:t>
                      </a:r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</a:rPr>
                        <a:t>3,832,453</a:t>
                      </a:r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</a:rPr>
                        <a:t>7.2 (0.49)</a:t>
                      </a:r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0188">
                <a:tc>
                  <a:txBody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</a:rPr>
                        <a:t>12-14 (Young Teens)</a:t>
                      </a:r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</a:rPr>
                        <a:t>1,057,935</a:t>
                      </a:r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</a:rPr>
                        <a:t>8.1 (1.10)</a:t>
                      </a:r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0188">
                <a:tc>
                  <a:txBody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</a:rPr>
                        <a:t>12-17</a:t>
                      </a:r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</a:rPr>
                        <a:t>2,191,174</a:t>
                      </a:r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</a:rPr>
                        <a:t>8.6 (0.77)</a:t>
                      </a:r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0188">
                <a:tc>
                  <a:txBody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</a:rPr>
                        <a:t>15-17 (Teenagers)</a:t>
                      </a:r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</a:rPr>
                        <a:t>1,133,239</a:t>
                      </a:r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</a:rPr>
                        <a:t>9.1 (1.11)</a:t>
                      </a:r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0188">
                <a:tc>
                  <a:txBody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</a:rPr>
                        <a:t>15–19</a:t>
                      </a:r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</a:rPr>
                        <a:t>1,833,105</a:t>
                      </a:r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</a:rPr>
                        <a:t>9.3 (0.93)</a:t>
                      </a:r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0188">
                <a:tc>
                  <a:txBody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</a:rPr>
                        <a:t>11-21 (Adolescents)</a:t>
                      </a:r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</a:rPr>
                        <a:t>4,136,845</a:t>
                      </a:r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</a:rPr>
                        <a:t>9.0 (0.63)</a:t>
                      </a:r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0188">
                <a:tc>
                  <a:txBody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</a:rPr>
                        <a:t>20–24</a:t>
                      </a:r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</a:rPr>
                        <a:t>2,253,542</a:t>
                      </a:r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</a:rPr>
                        <a:t>10.3 (1.05)</a:t>
                      </a:r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0188">
                <a:tc>
                  <a:txBody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</a:rPr>
                        <a:t>22-39 (Young Adults)</a:t>
                      </a:r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</a:rPr>
                        <a:t>6,621,732</a:t>
                      </a:r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</a:rPr>
                        <a:t>8.5 (0.40)</a:t>
                      </a:r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0188">
                <a:tc>
                  <a:txBody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</a:rPr>
                        <a:t>25–34</a:t>
                      </a:r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</a:rPr>
                        <a:t>3,600,545</a:t>
                      </a:r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</a:rPr>
                        <a:t>8.1 (0.51)</a:t>
                      </a:r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0188">
                <a:tc>
                  <a:txBody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</a:rPr>
                        <a:t>35–64</a:t>
                      </a:r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</a:rPr>
                        <a:t>10,245,123</a:t>
                      </a:r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</a:rPr>
                        <a:t>8.3 (0.28)</a:t>
                      </a:r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0188">
                <a:tc>
                  <a:txBody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</a:rPr>
                        <a:t>65+</a:t>
                      </a:r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Telegraf"/>
                        </a:rPr>
                        <a:t>4,215,039</a:t>
                      </a:r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</a:rPr>
                        <a:t>7.8 (0.34)</a:t>
                      </a:r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6354" y="2573848"/>
            <a:ext cx="5305880" cy="2979919"/>
            <a:chOff x="0" y="0"/>
            <a:chExt cx="1397433" cy="78483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397433" cy="784835"/>
            </a:xfrm>
            <a:custGeom>
              <a:avLst/>
              <a:gdLst/>
              <a:ahLst/>
              <a:cxnLst/>
              <a:rect r="r" b="b" t="t" l="l"/>
              <a:pathLst>
                <a:path h="784835" w="1397433">
                  <a:moveTo>
                    <a:pt x="29182" y="0"/>
                  </a:moveTo>
                  <a:lnTo>
                    <a:pt x="1368251" y="0"/>
                  </a:lnTo>
                  <a:cubicBezTo>
                    <a:pt x="1384368" y="0"/>
                    <a:pt x="1397433" y="13065"/>
                    <a:pt x="1397433" y="29182"/>
                  </a:cubicBezTo>
                  <a:lnTo>
                    <a:pt x="1397433" y="755652"/>
                  </a:lnTo>
                  <a:cubicBezTo>
                    <a:pt x="1397433" y="771769"/>
                    <a:pt x="1384368" y="784835"/>
                    <a:pt x="1368251" y="784835"/>
                  </a:cubicBezTo>
                  <a:lnTo>
                    <a:pt x="29182" y="784835"/>
                  </a:lnTo>
                  <a:cubicBezTo>
                    <a:pt x="13065" y="784835"/>
                    <a:pt x="0" y="771769"/>
                    <a:pt x="0" y="755652"/>
                  </a:cubicBezTo>
                  <a:lnTo>
                    <a:pt x="0" y="29182"/>
                  </a:lnTo>
                  <a:cubicBezTo>
                    <a:pt x="0" y="13065"/>
                    <a:pt x="13065" y="0"/>
                    <a:pt x="2918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28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5756366"/>
            <a:ext cx="10505795" cy="2745916"/>
            <a:chOff x="0" y="0"/>
            <a:chExt cx="2766958" cy="723204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2766958" cy="723204"/>
            </a:xfrm>
            <a:custGeom>
              <a:avLst/>
              <a:gdLst/>
              <a:ahLst/>
              <a:cxnLst/>
              <a:rect r="r" b="b" t="t" l="l"/>
              <a:pathLst>
                <a:path h="723204" w="2766958">
                  <a:moveTo>
                    <a:pt x="14738" y="0"/>
                  </a:moveTo>
                  <a:lnTo>
                    <a:pt x="2752220" y="0"/>
                  </a:lnTo>
                  <a:cubicBezTo>
                    <a:pt x="2756129" y="0"/>
                    <a:pt x="2759877" y="1553"/>
                    <a:pt x="2762641" y="4317"/>
                  </a:cubicBezTo>
                  <a:cubicBezTo>
                    <a:pt x="2765405" y="7081"/>
                    <a:pt x="2766958" y="10830"/>
                    <a:pt x="2766958" y="14738"/>
                  </a:cubicBezTo>
                  <a:lnTo>
                    <a:pt x="2766958" y="708466"/>
                  </a:lnTo>
                  <a:cubicBezTo>
                    <a:pt x="2766958" y="712375"/>
                    <a:pt x="2765405" y="716124"/>
                    <a:pt x="2762641" y="718888"/>
                  </a:cubicBezTo>
                  <a:cubicBezTo>
                    <a:pt x="2759877" y="721651"/>
                    <a:pt x="2756129" y="723204"/>
                    <a:pt x="2752220" y="723204"/>
                  </a:cubicBezTo>
                  <a:lnTo>
                    <a:pt x="14738" y="723204"/>
                  </a:lnTo>
                  <a:cubicBezTo>
                    <a:pt x="6599" y="723204"/>
                    <a:pt x="0" y="716606"/>
                    <a:pt x="0" y="708466"/>
                  </a:cubicBezTo>
                  <a:lnTo>
                    <a:pt x="0" y="14738"/>
                  </a:lnTo>
                  <a:cubicBezTo>
                    <a:pt x="0" y="10830"/>
                    <a:pt x="1553" y="7081"/>
                    <a:pt x="4317" y="4317"/>
                  </a:cubicBezTo>
                  <a:cubicBezTo>
                    <a:pt x="7081" y="1553"/>
                    <a:pt x="10830" y="0"/>
                    <a:pt x="14738" y="0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28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955766" y="5756366"/>
            <a:ext cx="5303534" cy="3390549"/>
            <a:chOff x="0" y="0"/>
            <a:chExt cx="1396815" cy="892984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396815" cy="892984"/>
            </a:xfrm>
            <a:custGeom>
              <a:avLst/>
              <a:gdLst/>
              <a:ahLst/>
              <a:cxnLst/>
              <a:rect r="r" b="b" t="t" l="l"/>
              <a:pathLst>
                <a:path h="892984" w="1396815">
                  <a:moveTo>
                    <a:pt x="29195" y="0"/>
                  </a:moveTo>
                  <a:lnTo>
                    <a:pt x="1367620" y="0"/>
                  </a:lnTo>
                  <a:cubicBezTo>
                    <a:pt x="1375363" y="0"/>
                    <a:pt x="1382789" y="3076"/>
                    <a:pt x="1388264" y="8551"/>
                  </a:cubicBezTo>
                  <a:cubicBezTo>
                    <a:pt x="1393739" y="14026"/>
                    <a:pt x="1396815" y="21452"/>
                    <a:pt x="1396815" y="29195"/>
                  </a:cubicBezTo>
                  <a:lnTo>
                    <a:pt x="1396815" y="863789"/>
                  </a:lnTo>
                  <a:cubicBezTo>
                    <a:pt x="1396815" y="871532"/>
                    <a:pt x="1393740" y="878958"/>
                    <a:pt x="1388264" y="884433"/>
                  </a:cubicBezTo>
                  <a:cubicBezTo>
                    <a:pt x="1382789" y="889908"/>
                    <a:pt x="1375363" y="892984"/>
                    <a:pt x="1367620" y="892984"/>
                  </a:cubicBezTo>
                  <a:lnTo>
                    <a:pt x="29195" y="892984"/>
                  </a:lnTo>
                  <a:cubicBezTo>
                    <a:pt x="21452" y="892984"/>
                    <a:pt x="14026" y="889908"/>
                    <a:pt x="8551" y="884433"/>
                  </a:cubicBezTo>
                  <a:cubicBezTo>
                    <a:pt x="3076" y="878958"/>
                    <a:pt x="0" y="871532"/>
                    <a:pt x="0" y="863789"/>
                  </a:cubicBezTo>
                  <a:lnTo>
                    <a:pt x="0" y="29195"/>
                  </a:lnTo>
                  <a:cubicBezTo>
                    <a:pt x="0" y="21452"/>
                    <a:pt x="3076" y="14026"/>
                    <a:pt x="8551" y="8551"/>
                  </a:cubicBezTo>
                  <a:cubicBezTo>
                    <a:pt x="14026" y="3076"/>
                    <a:pt x="21452" y="0"/>
                    <a:pt x="29195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287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532488" y="2573848"/>
            <a:ext cx="10726812" cy="2563393"/>
            <a:chOff x="0" y="0"/>
            <a:chExt cx="2825169" cy="675132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2825169" cy="675132"/>
            </a:xfrm>
            <a:custGeom>
              <a:avLst/>
              <a:gdLst/>
              <a:ahLst/>
              <a:cxnLst/>
              <a:rect r="r" b="b" t="t" l="l"/>
              <a:pathLst>
                <a:path h="675132" w="2825169">
                  <a:moveTo>
                    <a:pt x="14435" y="0"/>
                  </a:moveTo>
                  <a:lnTo>
                    <a:pt x="2810734" y="0"/>
                  </a:lnTo>
                  <a:cubicBezTo>
                    <a:pt x="2818706" y="0"/>
                    <a:pt x="2825169" y="6463"/>
                    <a:pt x="2825169" y="14435"/>
                  </a:cubicBezTo>
                  <a:lnTo>
                    <a:pt x="2825169" y="660698"/>
                  </a:lnTo>
                  <a:cubicBezTo>
                    <a:pt x="2825169" y="668670"/>
                    <a:pt x="2818706" y="675132"/>
                    <a:pt x="2810734" y="675132"/>
                  </a:cubicBezTo>
                  <a:lnTo>
                    <a:pt x="14435" y="675132"/>
                  </a:lnTo>
                  <a:cubicBezTo>
                    <a:pt x="6463" y="675132"/>
                    <a:pt x="0" y="668670"/>
                    <a:pt x="0" y="660698"/>
                  </a:cubicBezTo>
                  <a:lnTo>
                    <a:pt x="0" y="14435"/>
                  </a:lnTo>
                  <a:cubicBezTo>
                    <a:pt x="0" y="6463"/>
                    <a:pt x="6463" y="0"/>
                    <a:pt x="14435" y="0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2879"/>
                </a:lnSpc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55703" y="865655"/>
            <a:ext cx="803597" cy="355044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113968" y="6089704"/>
            <a:ext cx="4987131" cy="2742922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807908" y="2839390"/>
            <a:ext cx="3742772" cy="2495181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6753505" y="2664919"/>
            <a:ext cx="10505795" cy="2251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191919"/>
                </a:solidFill>
                <a:latin typeface="Telegraf"/>
              </a:rPr>
              <a:t>A wide range of indoor and outdoor allergens, irritants, as well as cold temperatures, can exacerbate asthma.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191919"/>
                </a:solidFill>
                <a:latin typeface="Telegraf"/>
              </a:rPr>
              <a:t>For some children, environmental allergies can trigger asthma symptoms or make them worse.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191919"/>
                </a:solidFill>
                <a:latin typeface="Telegraf"/>
              </a:rPr>
              <a:t>Household exposures to dust mites and cockroach allergens, and the irritant effects of environmental tobacco smoke, contribute significantly to asthma morbidity.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903755"/>
            <a:ext cx="12848453" cy="1513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Telegraf Bold"/>
              </a:rPr>
              <a:t>Environmental and geographical distraction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92936" y="6151106"/>
            <a:ext cx="10078596" cy="1880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191919"/>
                </a:solidFill>
                <a:latin typeface="Telegraf"/>
              </a:rPr>
              <a:t>Countries with the highest prevalence of clinical asthma were Australia (21.5%), Sweden (20.2%), UK (18.2%), Netherlands (15.3%) and Brazil (13.0%); however, the US and Canada were excluded. </a:t>
            </a:r>
          </a:p>
          <a:p>
            <a:pPr algn="l" marL="0" indent="0" lvl="1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191919"/>
                </a:solidFill>
                <a:latin typeface="Telegraf"/>
              </a:rPr>
              <a:t>The lowest rates were observed in Vietnam (1.0%), Bosnia-Herzegovina (1.4%), and China (1.4%)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6215" y="1834567"/>
            <a:ext cx="8115300" cy="7903488"/>
            <a:chOff x="0" y="0"/>
            <a:chExt cx="2137363" cy="208157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137363" cy="2081577"/>
            </a:xfrm>
            <a:custGeom>
              <a:avLst/>
              <a:gdLst/>
              <a:ahLst/>
              <a:cxnLst/>
              <a:rect r="r" b="b" t="t" l="l"/>
              <a:pathLst>
                <a:path h="2081577" w="2137363">
                  <a:moveTo>
                    <a:pt x="19080" y="0"/>
                  </a:moveTo>
                  <a:lnTo>
                    <a:pt x="2118283" y="0"/>
                  </a:lnTo>
                  <a:cubicBezTo>
                    <a:pt x="2123343" y="0"/>
                    <a:pt x="2128196" y="2010"/>
                    <a:pt x="2131775" y="5588"/>
                  </a:cubicBezTo>
                  <a:cubicBezTo>
                    <a:pt x="2135353" y="9167"/>
                    <a:pt x="2137363" y="14020"/>
                    <a:pt x="2137363" y="19080"/>
                  </a:cubicBezTo>
                  <a:lnTo>
                    <a:pt x="2137363" y="2062497"/>
                  </a:lnTo>
                  <a:cubicBezTo>
                    <a:pt x="2137363" y="2073035"/>
                    <a:pt x="2128821" y="2081577"/>
                    <a:pt x="2118283" y="2081577"/>
                  </a:cubicBezTo>
                  <a:lnTo>
                    <a:pt x="19080" y="2081577"/>
                  </a:lnTo>
                  <a:cubicBezTo>
                    <a:pt x="14020" y="2081577"/>
                    <a:pt x="9167" y="2079567"/>
                    <a:pt x="5588" y="2075989"/>
                  </a:cubicBezTo>
                  <a:cubicBezTo>
                    <a:pt x="2010" y="2072411"/>
                    <a:pt x="0" y="2067558"/>
                    <a:pt x="0" y="2062497"/>
                  </a:cubicBezTo>
                  <a:lnTo>
                    <a:pt x="0" y="19080"/>
                  </a:lnTo>
                  <a:cubicBezTo>
                    <a:pt x="0" y="8542"/>
                    <a:pt x="8542" y="0"/>
                    <a:pt x="19080" y="0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287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1924" t="0" r="1924" b="0"/>
          <a:stretch>
            <a:fillRect/>
          </a:stretch>
        </p:blipFill>
        <p:spPr>
          <a:xfrm flipH="false" flipV="false" rot="0">
            <a:off x="9583454" y="2635793"/>
            <a:ext cx="8676816" cy="6938632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66215" y="590121"/>
            <a:ext cx="5875771" cy="808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00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latin typeface="Telegraf Bold"/>
              </a:rPr>
              <a:t>Genetic factors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0836" y="8112656"/>
            <a:ext cx="6826970" cy="1461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Canva Sans Bold"/>
              </a:rPr>
              <a:t>https://www.ncbi.nlm.nih.gov/pmc/articles/PMC4629762/#:~:text=The%20recurrence%20risk%20of%20asthma,close%20relative%20with%20the%20disease.</a:t>
            </a:r>
          </a:p>
          <a:p>
            <a:pPr>
              <a:lnSpc>
                <a:spcPts val="2380"/>
              </a:lnSpc>
            </a:pPr>
          </a:p>
          <a:p>
            <a:pPr>
              <a:lnSpc>
                <a:spcPts val="238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77287" y="7540455"/>
            <a:ext cx="1655713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Telegraf"/>
              </a:rPr>
              <a:t>Reference: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0836" y="2552284"/>
            <a:ext cx="6826970" cy="433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600">
                <a:solidFill>
                  <a:srgbClr val="000000"/>
                </a:solidFill>
                <a:latin typeface="Telegraf"/>
              </a:rPr>
              <a:t>There are different experimental approaches to establishing a connection between a gene and a disease such as asthma.</a:t>
            </a:r>
            <a:r>
              <a:rPr lang="en-US" sz="2600">
                <a:solidFill>
                  <a:srgbClr val="000000"/>
                </a:solidFill>
                <a:latin typeface="Telegraf"/>
              </a:rPr>
              <a:t> </a:t>
            </a:r>
          </a:p>
          <a:p>
            <a:pPr>
              <a:lnSpc>
                <a:spcPts val="3120"/>
              </a:lnSpc>
            </a:pPr>
            <a:r>
              <a:rPr lang="en-US" sz="2600">
                <a:solidFill>
                  <a:srgbClr val="000000"/>
                </a:solidFill>
                <a:latin typeface="Telegraf"/>
              </a:rPr>
              <a:t>The two main options are genetic linkage analysis and genetic (allelic) association analysis.</a:t>
            </a:r>
          </a:p>
          <a:p>
            <a:pPr>
              <a:lnSpc>
                <a:spcPts val="3120"/>
              </a:lnSpc>
            </a:pPr>
            <a:r>
              <a:rPr lang="en-US" sz="2600">
                <a:solidFill>
                  <a:srgbClr val="000000"/>
                </a:solidFill>
                <a:latin typeface="Telegraf"/>
              </a:rPr>
              <a:t>The recurrence risk of asthma in children with one affected parent is around 25%, whereas the risk if both parents are affected is around 50%.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73460" y="3989657"/>
            <a:ext cx="3086100" cy="1747519"/>
            <a:chOff x="0" y="0"/>
            <a:chExt cx="812800" cy="460252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812800" cy="460252"/>
            </a:xfrm>
            <a:custGeom>
              <a:avLst/>
              <a:gdLst/>
              <a:ahLst/>
              <a:cxnLst/>
              <a:rect r="r" b="b" t="t" l="l"/>
              <a:pathLst>
                <a:path h="460252" w="812800">
                  <a:moveTo>
                    <a:pt x="150519" y="0"/>
                  </a:moveTo>
                  <a:lnTo>
                    <a:pt x="662281" y="0"/>
                  </a:lnTo>
                  <a:cubicBezTo>
                    <a:pt x="702201" y="0"/>
                    <a:pt x="740486" y="15858"/>
                    <a:pt x="768714" y="44086"/>
                  </a:cubicBezTo>
                  <a:cubicBezTo>
                    <a:pt x="796942" y="72314"/>
                    <a:pt x="812800" y="110599"/>
                    <a:pt x="812800" y="150519"/>
                  </a:cubicBezTo>
                  <a:lnTo>
                    <a:pt x="812800" y="309734"/>
                  </a:lnTo>
                  <a:cubicBezTo>
                    <a:pt x="812800" y="349654"/>
                    <a:pt x="796942" y="387938"/>
                    <a:pt x="768714" y="416166"/>
                  </a:cubicBezTo>
                  <a:cubicBezTo>
                    <a:pt x="740486" y="444394"/>
                    <a:pt x="702201" y="460252"/>
                    <a:pt x="662281" y="460252"/>
                  </a:cubicBezTo>
                  <a:lnTo>
                    <a:pt x="150519" y="460252"/>
                  </a:lnTo>
                  <a:cubicBezTo>
                    <a:pt x="110599" y="460252"/>
                    <a:pt x="72314" y="444394"/>
                    <a:pt x="44086" y="416166"/>
                  </a:cubicBezTo>
                  <a:cubicBezTo>
                    <a:pt x="15858" y="387938"/>
                    <a:pt x="0" y="349654"/>
                    <a:pt x="0" y="309734"/>
                  </a:cubicBezTo>
                  <a:lnTo>
                    <a:pt x="0" y="150519"/>
                  </a:lnTo>
                  <a:cubicBezTo>
                    <a:pt x="0" y="110599"/>
                    <a:pt x="15858" y="72314"/>
                    <a:pt x="44086" y="44086"/>
                  </a:cubicBezTo>
                  <a:cubicBezTo>
                    <a:pt x="72314" y="15858"/>
                    <a:pt x="110599" y="0"/>
                    <a:pt x="150519" y="0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91919"/>
                  </a:solidFill>
                  <a:latin typeface="Telegraf"/>
                </a:rPr>
                <a:t>Algorithms used in general (2010-2022)</a:t>
              </a:r>
            </a:p>
          </p:txBody>
        </p:sp>
      </p:grpSp>
      <p:sp>
        <p:nvSpPr>
          <p:cNvPr name="AutoShape 5" id="5"/>
          <p:cNvSpPr/>
          <p:nvPr/>
        </p:nvSpPr>
        <p:spPr>
          <a:xfrm rot="882631">
            <a:off x="9716187" y="5524410"/>
            <a:ext cx="2108556" cy="0"/>
          </a:xfrm>
          <a:prstGeom prst="line">
            <a:avLst/>
          </a:prstGeom>
          <a:ln cap="rnd" w="19050">
            <a:solidFill>
              <a:srgbClr val="19191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" id="6"/>
          <p:cNvSpPr/>
          <p:nvPr/>
        </p:nvSpPr>
        <p:spPr>
          <a:xfrm rot="-6071252">
            <a:off x="7307138" y="3374980"/>
            <a:ext cx="1233748" cy="0"/>
          </a:xfrm>
          <a:prstGeom prst="line">
            <a:avLst/>
          </a:prstGeom>
          <a:ln cap="rnd" w="19050">
            <a:solidFill>
              <a:srgbClr val="19191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" id="7"/>
          <p:cNvSpPr/>
          <p:nvPr/>
        </p:nvSpPr>
        <p:spPr>
          <a:xfrm rot="5389920">
            <a:off x="7943520" y="6004012"/>
            <a:ext cx="552725" cy="0"/>
          </a:xfrm>
          <a:prstGeom prst="line">
            <a:avLst/>
          </a:prstGeom>
          <a:ln cap="rnd" w="19050">
            <a:solidFill>
              <a:srgbClr val="19191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" id="8"/>
          <p:cNvSpPr/>
          <p:nvPr/>
        </p:nvSpPr>
        <p:spPr>
          <a:xfrm rot="2886926">
            <a:off x="8466258" y="7604348"/>
            <a:ext cx="1049105" cy="0"/>
          </a:xfrm>
          <a:prstGeom prst="line">
            <a:avLst/>
          </a:prstGeom>
          <a:ln cap="rnd" w="19050">
            <a:solidFill>
              <a:srgbClr val="19191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" id="9"/>
          <p:cNvSpPr/>
          <p:nvPr/>
        </p:nvSpPr>
        <p:spPr>
          <a:xfrm rot="-10457538">
            <a:off x="4766628" y="4604609"/>
            <a:ext cx="1911571" cy="0"/>
          </a:xfrm>
          <a:prstGeom prst="line">
            <a:avLst/>
          </a:prstGeom>
          <a:ln cap="rnd" w="19050">
            <a:solidFill>
              <a:srgbClr val="191919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0" id="10"/>
          <p:cNvGrpSpPr/>
          <p:nvPr/>
        </p:nvGrpSpPr>
        <p:grpSpPr>
          <a:xfrm rot="0">
            <a:off x="2275816" y="3788193"/>
            <a:ext cx="2495550" cy="1212342"/>
            <a:chOff x="0" y="0"/>
            <a:chExt cx="657264" cy="31930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657264" cy="319300"/>
            </a:xfrm>
            <a:custGeom>
              <a:avLst/>
              <a:gdLst/>
              <a:ahLst/>
              <a:cxnLst/>
              <a:rect r="r" b="b" t="t" l="l"/>
              <a:pathLst>
                <a:path h="319300" w="657264">
                  <a:moveTo>
                    <a:pt x="93069" y="0"/>
                  </a:moveTo>
                  <a:lnTo>
                    <a:pt x="564196" y="0"/>
                  </a:lnTo>
                  <a:cubicBezTo>
                    <a:pt x="588879" y="0"/>
                    <a:pt x="612551" y="9805"/>
                    <a:pt x="630005" y="27259"/>
                  </a:cubicBezTo>
                  <a:cubicBezTo>
                    <a:pt x="647459" y="44713"/>
                    <a:pt x="657264" y="68385"/>
                    <a:pt x="657264" y="93069"/>
                  </a:cubicBezTo>
                  <a:lnTo>
                    <a:pt x="657264" y="226231"/>
                  </a:lnTo>
                  <a:cubicBezTo>
                    <a:pt x="657264" y="250915"/>
                    <a:pt x="647459" y="274587"/>
                    <a:pt x="630005" y="292041"/>
                  </a:cubicBezTo>
                  <a:cubicBezTo>
                    <a:pt x="612551" y="309495"/>
                    <a:pt x="588879" y="319300"/>
                    <a:pt x="564196" y="319300"/>
                  </a:cubicBezTo>
                  <a:lnTo>
                    <a:pt x="93069" y="319300"/>
                  </a:lnTo>
                  <a:cubicBezTo>
                    <a:pt x="68385" y="319300"/>
                    <a:pt x="44713" y="309495"/>
                    <a:pt x="27259" y="292041"/>
                  </a:cubicBezTo>
                  <a:cubicBezTo>
                    <a:pt x="9805" y="274587"/>
                    <a:pt x="0" y="250915"/>
                    <a:pt x="0" y="226231"/>
                  </a:cubicBezTo>
                  <a:lnTo>
                    <a:pt x="0" y="93069"/>
                  </a:lnTo>
                  <a:cubicBezTo>
                    <a:pt x="0" y="68385"/>
                    <a:pt x="9805" y="44713"/>
                    <a:pt x="27259" y="27259"/>
                  </a:cubicBezTo>
                  <a:cubicBezTo>
                    <a:pt x="44713" y="9805"/>
                    <a:pt x="68385" y="0"/>
                    <a:pt x="93069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323850" indent="-161925" lvl="1">
                <a:lnSpc>
                  <a:spcPts val="2100"/>
                </a:lnSpc>
                <a:buFont typeface="Arial"/>
                <a:buChar char="•"/>
              </a:pPr>
              <a:r>
                <a:rPr lang="en-US" sz="1500">
                  <a:solidFill>
                    <a:srgbClr val="191919"/>
                  </a:solidFill>
                  <a:latin typeface="Telegraf"/>
                </a:rPr>
                <a:t>Linear Regression</a:t>
              </a:r>
            </a:p>
            <a:p>
              <a:pPr algn="ctr" marL="323850" indent="-161925" lvl="1">
                <a:lnSpc>
                  <a:spcPts val="2100"/>
                </a:lnSpc>
                <a:buFont typeface="Arial"/>
                <a:buChar char="•"/>
              </a:pPr>
              <a:r>
                <a:rPr lang="en-US" sz="1500">
                  <a:solidFill>
                    <a:srgbClr val="191919"/>
                  </a:solidFill>
                  <a:latin typeface="Telegraf"/>
                </a:rPr>
                <a:t>Neural Network</a:t>
              </a:r>
            </a:p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464242" y="1845903"/>
            <a:ext cx="2495550" cy="933450"/>
            <a:chOff x="0" y="0"/>
            <a:chExt cx="657264" cy="245847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r="r" b="b" t="t" l="l"/>
              <a:pathLst>
                <a:path h="245847" w="657264">
                  <a:moveTo>
                    <a:pt x="93069" y="0"/>
                  </a:moveTo>
                  <a:lnTo>
                    <a:pt x="564196" y="0"/>
                  </a:lnTo>
                  <a:cubicBezTo>
                    <a:pt x="588879" y="0"/>
                    <a:pt x="612551" y="9805"/>
                    <a:pt x="630005" y="27259"/>
                  </a:cubicBezTo>
                  <a:cubicBezTo>
                    <a:pt x="647459" y="44713"/>
                    <a:pt x="657264" y="68385"/>
                    <a:pt x="657264" y="93069"/>
                  </a:cubicBezTo>
                  <a:lnTo>
                    <a:pt x="657264" y="152778"/>
                  </a:lnTo>
                  <a:cubicBezTo>
                    <a:pt x="657264" y="177462"/>
                    <a:pt x="647459" y="201134"/>
                    <a:pt x="630005" y="218588"/>
                  </a:cubicBezTo>
                  <a:cubicBezTo>
                    <a:pt x="612551" y="236041"/>
                    <a:pt x="588879" y="245847"/>
                    <a:pt x="564196" y="245847"/>
                  </a:cubicBezTo>
                  <a:lnTo>
                    <a:pt x="93069" y="245847"/>
                  </a:lnTo>
                  <a:cubicBezTo>
                    <a:pt x="68385" y="245847"/>
                    <a:pt x="44713" y="236041"/>
                    <a:pt x="27259" y="218588"/>
                  </a:cubicBezTo>
                  <a:cubicBezTo>
                    <a:pt x="9805" y="201134"/>
                    <a:pt x="0" y="177462"/>
                    <a:pt x="0" y="152778"/>
                  </a:cubicBezTo>
                  <a:lnTo>
                    <a:pt x="0" y="93069"/>
                  </a:lnTo>
                  <a:cubicBezTo>
                    <a:pt x="0" y="68385"/>
                    <a:pt x="9805" y="44713"/>
                    <a:pt x="27259" y="27259"/>
                  </a:cubicBezTo>
                  <a:cubicBezTo>
                    <a:pt x="44713" y="9805"/>
                    <a:pt x="68385" y="0"/>
                    <a:pt x="93069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Telegraf"/>
                </a:rPr>
                <a:t>Logistic Regression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974286" y="6289898"/>
            <a:ext cx="2495550" cy="933450"/>
            <a:chOff x="0" y="0"/>
            <a:chExt cx="657264" cy="245847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r="r" b="b" t="t" l="l"/>
              <a:pathLst>
                <a:path h="245847" w="657264">
                  <a:moveTo>
                    <a:pt x="93069" y="0"/>
                  </a:moveTo>
                  <a:lnTo>
                    <a:pt x="564196" y="0"/>
                  </a:lnTo>
                  <a:cubicBezTo>
                    <a:pt x="588879" y="0"/>
                    <a:pt x="612551" y="9805"/>
                    <a:pt x="630005" y="27259"/>
                  </a:cubicBezTo>
                  <a:cubicBezTo>
                    <a:pt x="647459" y="44713"/>
                    <a:pt x="657264" y="68385"/>
                    <a:pt x="657264" y="93069"/>
                  </a:cubicBezTo>
                  <a:lnTo>
                    <a:pt x="657264" y="152778"/>
                  </a:lnTo>
                  <a:cubicBezTo>
                    <a:pt x="657264" y="177462"/>
                    <a:pt x="647459" y="201134"/>
                    <a:pt x="630005" y="218588"/>
                  </a:cubicBezTo>
                  <a:cubicBezTo>
                    <a:pt x="612551" y="236041"/>
                    <a:pt x="588879" y="245847"/>
                    <a:pt x="564196" y="245847"/>
                  </a:cubicBezTo>
                  <a:lnTo>
                    <a:pt x="93069" y="245847"/>
                  </a:lnTo>
                  <a:cubicBezTo>
                    <a:pt x="68385" y="245847"/>
                    <a:pt x="44713" y="236041"/>
                    <a:pt x="27259" y="218588"/>
                  </a:cubicBezTo>
                  <a:cubicBezTo>
                    <a:pt x="9805" y="201134"/>
                    <a:pt x="0" y="177462"/>
                    <a:pt x="0" y="152778"/>
                  </a:cubicBezTo>
                  <a:lnTo>
                    <a:pt x="0" y="93069"/>
                  </a:lnTo>
                  <a:cubicBezTo>
                    <a:pt x="0" y="68385"/>
                    <a:pt x="9805" y="44713"/>
                    <a:pt x="27259" y="27259"/>
                  </a:cubicBezTo>
                  <a:cubicBezTo>
                    <a:pt x="44713" y="9805"/>
                    <a:pt x="68385" y="0"/>
                    <a:pt x="93069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Telegraf"/>
                </a:rPr>
                <a:t>Naive Bayes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755048" y="5653297"/>
            <a:ext cx="2495550" cy="933450"/>
            <a:chOff x="0" y="0"/>
            <a:chExt cx="657264" cy="245847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r="r" b="b" t="t" l="l"/>
              <a:pathLst>
                <a:path h="245847" w="657264">
                  <a:moveTo>
                    <a:pt x="93069" y="0"/>
                  </a:moveTo>
                  <a:lnTo>
                    <a:pt x="564196" y="0"/>
                  </a:lnTo>
                  <a:cubicBezTo>
                    <a:pt x="588879" y="0"/>
                    <a:pt x="612551" y="9805"/>
                    <a:pt x="630005" y="27259"/>
                  </a:cubicBezTo>
                  <a:cubicBezTo>
                    <a:pt x="647459" y="44713"/>
                    <a:pt x="657264" y="68385"/>
                    <a:pt x="657264" y="93069"/>
                  </a:cubicBezTo>
                  <a:lnTo>
                    <a:pt x="657264" y="152778"/>
                  </a:lnTo>
                  <a:cubicBezTo>
                    <a:pt x="657264" y="177462"/>
                    <a:pt x="647459" y="201134"/>
                    <a:pt x="630005" y="218588"/>
                  </a:cubicBezTo>
                  <a:cubicBezTo>
                    <a:pt x="612551" y="236041"/>
                    <a:pt x="588879" y="245847"/>
                    <a:pt x="564196" y="245847"/>
                  </a:cubicBezTo>
                  <a:lnTo>
                    <a:pt x="93069" y="245847"/>
                  </a:lnTo>
                  <a:cubicBezTo>
                    <a:pt x="68385" y="245847"/>
                    <a:pt x="44713" y="236041"/>
                    <a:pt x="27259" y="218588"/>
                  </a:cubicBezTo>
                  <a:cubicBezTo>
                    <a:pt x="9805" y="201134"/>
                    <a:pt x="0" y="177462"/>
                    <a:pt x="0" y="152778"/>
                  </a:cubicBezTo>
                  <a:lnTo>
                    <a:pt x="0" y="93069"/>
                  </a:lnTo>
                  <a:cubicBezTo>
                    <a:pt x="0" y="68385"/>
                    <a:pt x="9805" y="44713"/>
                    <a:pt x="27259" y="27259"/>
                  </a:cubicBezTo>
                  <a:cubicBezTo>
                    <a:pt x="44713" y="9805"/>
                    <a:pt x="68385" y="0"/>
                    <a:pt x="93069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Telegraf"/>
                </a:rPr>
                <a:t>Decision Trees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507273" y="2719053"/>
            <a:ext cx="2495550" cy="983742"/>
            <a:chOff x="0" y="0"/>
            <a:chExt cx="657264" cy="259093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657264" cy="259093"/>
            </a:xfrm>
            <a:custGeom>
              <a:avLst/>
              <a:gdLst/>
              <a:ahLst/>
              <a:cxnLst/>
              <a:rect r="r" b="b" t="t" l="l"/>
              <a:pathLst>
                <a:path h="259093" w="657264">
                  <a:moveTo>
                    <a:pt x="93069" y="0"/>
                  </a:moveTo>
                  <a:lnTo>
                    <a:pt x="564196" y="0"/>
                  </a:lnTo>
                  <a:cubicBezTo>
                    <a:pt x="588879" y="0"/>
                    <a:pt x="612551" y="9805"/>
                    <a:pt x="630005" y="27259"/>
                  </a:cubicBezTo>
                  <a:cubicBezTo>
                    <a:pt x="647459" y="44713"/>
                    <a:pt x="657264" y="68385"/>
                    <a:pt x="657264" y="93069"/>
                  </a:cubicBezTo>
                  <a:lnTo>
                    <a:pt x="657264" y="166024"/>
                  </a:lnTo>
                  <a:cubicBezTo>
                    <a:pt x="657264" y="190707"/>
                    <a:pt x="647459" y="214380"/>
                    <a:pt x="630005" y="231833"/>
                  </a:cubicBezTo>
                  <a:cubicBezTo>
                    <a:pt x="612551" y="249287"/>
                    <a:pt x="588879" y="259093"/>
                    <a:pt x="564196" y="259093"/>
                  </a:cubicBezTo>
                  <a:lnTo>
                    <a:pt x="93069" y="259093"/>
                  </a:lnTo>
                  <a:cubicBezTo>
                    <a:pt x="68385" y="259093"/>
                    <a:pt x="44713" y="249287"/>
                    <a:pt x="27259" y="231833"/>
                  </a:cubicBezTo>
                  <a:cubicBezTo>
                    <a:pt x="9805" y="214380"/>
                    <a:pt x="0" y="190707"/>
                    <a:pt x="0" y="166024"/>
                  </a:cubicBezTo>
                  <a:lnTo>
                    <a:pt x="0" y="93069"/>
                  </a:lnTo>
                  <a:cubicBezTo>
                    <a:pt x="0" y="68385"/>
                    <a:pt x="9805" y="44713"/>
                    <a:pt x="27259" y="27259"/>
                  </a:cubicBezTo>
                  <a:cubicBezTo>
                    <a:pt x="44713" y="9805"/>
                    <a:pt x="68385" y="0"/>
                    <a:pt x="93069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191919"/>
              </a:solidFill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Telegraf"/>
                </a:rPr>
                <a:t>Asthma attack prediction</a:t>
              </a:r>
            </a:p>
          </p:txBody>
        </p:sp>
      </p:grpSp>
      <p:sp>
        <p:nvSpPr>
          <p:cNvPr name="AutoShape 25" id="25"/>
          <p:cNvSpPr/>
          <p:nvPr/>
        </p:nvSpPr>
        <p:spPr>
          <a:xfrm rot="751602">
            <a:off x="8925214" y="2751476"/>
            <a:ext cx="1609663" cy="0"/>
          </a:xfrm>
          <a:prstGeom prst="line">
            <a:avLst/>
          </a:prstGeom>
          <a:ln cap="rnd" w="19050">
            <a:solidFill>
              <a:srgbClr val="191919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6" id="26"/>
          <p:cNvGrpSpPr/>
          <p:nvPr/>
        </p:nvGrpSpPr>
        <p:grpSpPr>
          <a:xfrm rot="0">
            <a:off x="11007335" y="761159"/>
            <a:ext cx="2495550" cy="933450"/>
            <a:chOff x="0" y="0"/>
            <a:chExt cx="657264" cy="245847"/>
          </a:xfrm>
        </p:grpSpPr>
        <p:sp>
          <p:nvSpPr>
            <p:cNvPr name="Freeform 27" id="27"/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r="r" b="b" t="t" l="l"/>
              <a:pathLst>
                <a:path h="245847" w="657264">
                  <a:moveTo>
                    <a:pt x="93069" y="0"/>
                  </a:moveTo>
                  <a:lnTo>
                    <a:pt x="564196" y="0"/>
                  </a:lnTo>
                  <a:cubicBezTo>
                    <a:pt x="588879" y="0"/>
                    <a:pt x="612551" y="9805"/>
                    <a:pt x="630005" y="27259"/>
                  </a:cubicBezTo>
                  <a:cubicBezTo>
                    <a:pt x="647459" y="44713"/>
                    <a:pt x="657264" y="68385"/>
                    <a:pt x="657264" y="93069"/>
                  </a:cubicBezTo>
                  <a:lnTo>
                    <a:pt x="657264" y="152778"/>
                  </a:lnTo>
                  <a:cubicBezTo>
                    <a:pt x="657264" y="177462"/>
                    <a:pt x="647459" y="201134"/>
                    <a:pt x="630005" y="218588"/>
                  </a:cubicBezTo>
                  <a:cubicBezTo>
                    <a:pt x="612551" y="236041"/>
                    <a:pt x="588879" y="245847"/>
                    <a:pt x="564196" y="245847"/>
                  </a:cubicBezTo>
                  <a:lnTo>
                    <a:pt x="93069" y="245847"/>
                  </a:lnTo>
                  <a:cubicBezTo>
                    <a:pt x="68385" y="245847"/>
                    <a:pt x="44713" y="236041"/>
                    <a:pt x="27259" y="218588"/>
                  </a:cubicBezTo>
                  <a:cubicBezTo>
                    <a:pt x="9805" y="201134"/>
                    <a:pt x="0" y="177462"/>
                    <a:pt x="0" y="152778"/>
                  </a:cubicBezTo>
                  <a:lnTo>
                    <a:pt x="0" y="93069"/>
                  </a:lnTo>
                  <a:cubicBezTo>
                    <a:pt x="0" y="68385"/>
                    <a:pt x="9805" y="44713"/>
                    <a:pt x="27259" y="27259"/>
                  </a:cubicBezTo>
                  <a:cubicBezTo>
                    <a:pt x="44713" y="9805"/>
                    <a:pt x="68385" y="0"/>
                    <a:pt x="93069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191919"/>
              </a:solidFill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Telegraf"/>
                </a:rPr>
                <a:t>Binary output</a:t>
              </a:r>
            </a:p>
          </p:txBody>
        </p:sp>
      </p:grpSp>
      <p:sp>
        <p:nvSpPr>
          <p:cNvPr name="AutoShape 29" id="29"/>
          <p:cNvSpPr/>
          <p:nvPr/>
        </p:nvSpPr>
        <p:spPr>
          <a:xfrm rot="-805737">
            <a:off x="8907782" y="1760731"/>
            <a:ext cx="2151562" cy="0"/>
          </a:xfrm>
          <a:prstGeom prst="line">
            <a:avLst/>
          </a:prstGeom>
          <a:ln cap="rnd" w="19050">
            <a:solidFill>
              <a:srgbClr val="19191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0" id="30"/>
          <p:cNvSpPr/>
          <p:nvPr/>
        </p:nvSpPr>
        <p:spPr>
          <a:xfrm rot="1261033">
            <a:off x="12853673" y="3820947"/>
            <a:ext cx="1027811" cy="0"/>
          </a:xfrm>
          <a:prstGeom prst="line">
            <a:avLst/>
          </a:prstGeom>
          <a:ln cap="rnd" w="19050">
            <a:solidFill>
              <a:srgbClr val="19191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1" id="31"/>
          <p:cNvSpPr/>
          <p:nvPr/>
        </p:nvSpPr>
        <p:spPr>
          <a:xfrm rot="-898106">
            <a:off x="12949922" y="2674107"/>
            <a:ext cx="1554697" cy="0"/>
          </a:xfrm>
          <a:prstGeom prst="line">
            <a:avLst/>
          </a:prstGeom>
          <a:ln cap="rnd" w="19050">
            <a:solidFill>
              <a:srgbClr val="191919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2" id="32"/>
          <p:cNvGrpSpPr/>
          <p:nvPr/>
        </p:nvGrpSpPr>
        <p:grpSpPr>
          <a:xfrm rot="0">
            <a:off x="13798949" y="3888124"/>
            <a:ext cx="1866900" cy="933450"/>
            <a:chOff x="0" y="0"/>
            <a:chExt cx="491694" cy="245847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491694" cy="245847"/>
            </a:xfrm>
            <a:custGeom>
              <a:avLst/>
              <a:gdLst/>
              <a:ahLst/>
              <a:cxnLst/>
              <a:rect r="r" b="b" t="t" l="l"/>
              <a:pathLst>
                <a:path h="245847" w="491694">
                  <a:moveTo>
                    <a:pt x="122923" y="0"/>
                  </a:moveTo>
                  <a:lnTo>
                    <a:pt x="368770" y="0"/>
                  </a:lnTo>
                  <a:cubicBezTo>
                    <a:pt x="436659" y="0"/>
                    <a:pt x="491694" y="55035"/>
                    <a:pt x="491694" y="122923"/>
                  </a:cubicBezTo>
                  <a:lnTo>
                    <a:pt x="491694" y="122923"/>
                  </a:lnTo>
                  <a:cubicBezTo>
                    <a:pt x="491694" y="190812"/>
                    <a:pt x="436659" y="245847"/>
                    <a:pt x="368770" y="245847"/>
                  </a:cubicBezTo>
                  <a:lnTo>
                    <a:pt x="122923" y="245847"/>
                  </a:lnTo>
                  <a:cubicBezTo>
                    <a:pt x="55035" y="245847"/>
                    <a:pt x="0" y="190812"/>
                    <a:pt x="0" y="122923"/>
                  </a:cubicBezTo>
                  <a:lnTo>
                    <a:pt x="0" y="122923"/>
                  </a:lnTo>
                  <a:cubicBezTo>
                    <a:pt x="0" y="55035"/>
                    <a:pt x="55035" y="0"/>
                    <a:pt x="122923" y="0"/>
                  </a:cubicBezTo>
                  <a:close/>
                </a:path>
              </a:pathLst>
            </a:custGeom>
            <a:solidFill>
              <a:srgbClr val="FEE600"/>
            </a:solidFill>
            <a:ln w="19050">
              <a:solidFill>
                <a:srgbClr val="191919"/>
              </a:solidFill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Telegraf"/>
                </a:rPr>
                <a:t>Historical data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4470461" y="1768642"/>
            <a:ext cx="1866900" cy="933450"/>
            <a:chOff x="0" y="0"/>
            <a:chExt cx="491694" cy="245847"/>
          </a:xfrm>
        </p:grpSpPr>
        <p:sp>
          <p:nvSpPr>
            <p:cNvPr name="Freeform 36" id="36"/>
            <p:cNvSpPr/>
            <p:nvPr/>
          </p:nvSpPr>
          <p:spPr>
            <a:xfrm>
              <a:off x="0" y="0"/>
              <a:ext cx="491694" cy="245847"/>
            </a:xfrm>
            <a:custGeom>
              <a:avLst/>
              <a:gdLst/>
              <a:ahLst/>
              <a:cxnLst/>
              <a:rect r="r" b="b" t="t" l="l"/>
              <a:pathLst>
                <a:path h="245847" w="491694">
                  <a:moveTo>
                    <a:pt x="122923" y="0"/>
                  </a:moveTo>
                  <a:lnTo>
                    <a:pt x="368770" y="0"/>
                  </a:lnTo>
                  <a:cubicBezTo>
                    <a:pt x="436659" y="0"/>
                    <a:pt x="491694" y="55035"/>
                    <a:pt x="491694" y="122923"/>
                  </a:cubicBezTo>
                  <a:lnTo>
                    <a:pt x="491694" y="122923"/>
                  </a:lnTo>
                  <a:cubicBezTo>
                    <a:pt x="491694" y="190812"/>
                    <a:pt x="436659" y="245847"/>
                    <a:pt x="368770" y="245847"/>
                  </a:cubicBezTo>
                  <a:lnTo>
                    <a:pt x="122923" y="245847"/>
                  </a:lnTo>
                  <a:cubicBezTo>
                    <a:pt x="55035" y="245847"/>
                    <a:pt x="0" y="190812"/>
                    <a:pt x="0" y="122923"/>
                  </a:cubicBezTo>
                  <a:lnTo>
                    <a:pt x="0" y="122923"/>
                  </a:lnTo>
                  <a:cubicBezTo>
                    <a:pt x="0" y="55035"/>
                    <a:pt x="55035" y="0"/>
                    <a:pt x="122923" y="0"/>
                  </a:cubicBezTo>
                  <a:close/>
                </a:path>
              </a:pathLst>
            </a:custGeom>
            <a:solidFill>
              <a:srgbClr val="FEE600"/>
            </a:solidFill>
            <a:ln w="19050">
              <a:solidFill>
                <a:srgbClr val="191919"/>
              </a:solidFill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Telegraf"/>
                </a:rPr>
                <a:t>live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3522644" y="7295903"/>
            <a:ext cx="2495550" cy="933450"/>
            <a:chOff x="0" y="0"/>
            <a:chExt cx="657264" cy="245847"/>
          </a:xfrm>
        </p:grpSpPr>
        <p:sp>
          <p:nvSpPr>
            <p:cNvPr name="Freeform 39" id="39"/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r="r" b="b" t="t" l="l"/>
              <a:pathLst>
                <a:path h="245847" w="657264">
                  <a:moveTo>
                    <a:pt x="93069" y="0"/>
                  </a:moveTo>
                  <a:lnTo>
                    <a:pt x="564196" y="0"/>
                  </a:lnTo>
                  <a:cubicBezTo>
                    <a:pt x="588879" y="0"/>
                    <a:pt x="612551" y="9805"/>
                    <a:pt x="630005" y="27259"/>
                  </a:cubicBezTo>
                  <a:cubicBezTo>
                    <a:pt x="647459" y="44713"/>
                    <a:pt x="657264" y="68385"/>
                    <a:pt x="657264" y="93069"/>
                  </a:cubicBezTo>
                  <a:lnTo>
                    <a:pt x="657264" y="152778"/>
                  </a:lnTo>
                  <a:cubicBezTo>
                    <a:pt x="657264" y="177462"/>
                    <a:pt x="647459" y="201134"/>
                    <a:pt x="630005" y="218588"/>
                  </a:cubicBezTo>
                  <a:cubicBezTo>
                    <a:pt x="612551" y="236041"/>
                    <a:pt x="588879" y="245847"/>
                    <a:pt x="564196" y="245847"/>
                  </a:cubicBezTo>
                  <a:lnTo>
                    <a:pt x="93069" y="245847"/>
                  </a:lnTo>
                  <a:cubicBezTo>
                    <a:pt x="68385" y="245847"/>
                    <a:pt x="44713" y="236041"/>
                    <a:pt x="27259" y="218588"/>
                  </a:cubicBezTo>
                  <a:cubicBezTo>
                    <a:pt x="9805" y="201134"/>
                    <a:pt x="0" y="177462"/>
                    <a:pt x="0" y="152778"/>
                  </a:cubicBezTo>
                  <a:lnTo>
                    <a:pt x="0" y="93069"/>
                  </a:lnTo>
                  <a:cubicBezTo>
                    <a:pt x="0" y="68385"/>
                    <a:pt x="9805" y="44713"/>
                    <a:pt x="27259" y="27259"/>
                  </a:cubicBezTo>
                  <a:cubicBezTo>
                    <a:pt x="44713" y="9805"/>
                    <a:pt x="68385" y="0"/>
                    <a:pt x="93069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191919"/>
              </a:solidFill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191919"/>
                  </a:solidFill>
                  <a:latin typeface="Telegraf"/>
                </a:rPr>
                <a:t>factors</a:t>
              </a:r>
            </a:p>
          </p:txBody>
        </p:sp>
      </p:grpSp>
      <p:sp>
        <p:nvSpPr>
          <p:cNvPr name="AutoShape 41" id="41"/>
          <p:cNvSpPr/>
          <p:nvPr/>
        </p:nvSpPr>
        <p:spPr>
          <a:xfrm rot="9825052">
            <a:off x="5942209" y="7250101"/>
            <a:ext cx="1108063" cy="0"/>
          </a:xfrm>
          <a:prstGeom prst="line">
            <a:avLst/>
          </a:prstGeom>
          <a:ln cap="rnd" w="19050">
            <a:solidFill>
              <a:srgbClr val="191919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2" id="42"/>
          <p:cNvGrpSpPr/>
          <p:nvPr/>
        </p:nvGrpSpPr>
        <p:grpSpPr>
          <a:xfrm rot="0">
            <a:off x="1950639" y="5793320"/>
            <a:ext cx="2495550" cy="933450"/>
            <a:chOff x="0" y="0"/>
            <a:chExt cx="657264" cy="245847"/>
          </a:xfrm>
        </p:grpSpPr>
        <p:sp>
          <p:nvSpPr>
            <p:cNvPr name="Freeform 43" id="43"/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r="r" b="b" t="t" l="l"/>
              <a:pathLst>
                <a:path h="245847" w="657264">
                  <a:moveTo>
                    <a:pt x="93069" y="0"/>
                  </a:moveTo>
                  <a:lnTo>
                    <a:pt x="564196" y="0"/>
                  </a:lnTo>
                  <a:cubicBezTo>
                    <a:pt x="588879" y="0"/>
                    <a:pt x="612551" y="9805"/>
                    <a:pt x="630005" y="27259"/>
                  </a:cubicBezTo>
                  <a:cubicBezTo>
                    <a:pt x="647459" y="44713"/>
                    <a:pt x="657264" y="68385"/>
                    <a:pt x="657264" y="93069"/>
                  </a:cubicBezTo>
                  <a:lnTo>
                    <a:pt x="657264" y="152778"/>
                  </a:lnTo>
                  <a:cubicBezTo>
                    <a:pt x="657264" y="177462"/>
                    <a:pt x="647459" y="201134"/>
                    <a:pt x="630005" y="218588"/>
                  </a:cubicBezTo>
                  <a:cubicBezTo>
                    <a:pt x="612551" y="236041"/>
                    <a:pt x="588879" y="245847"/>
                    <a:pt x="564196" y="245847"/>
                  </a:cubicBezTo>
                  <a:lnTo>
                    <a:pt x="93069" y="245847"/>
                  </a:lnTo>
                  <a:cubicBezTo>
                    <a:pt x="68385" y="245847"/>
                    <a:pt x="44713" y="236041"/>
                    <a:pt x="27259" y="218588"/>
                  </a:cubicBezTo>
                  <a:cubicBezTo>
                    <a:pt x="9805" y="201134"/>
                    <a:pt x="0" y="177462"/>
                    <a:pt x="0" y="152778"/>
                  </a:cubicBezTo>
                  <a:lnTo>
                    <a:pt x="0" y="93069"/>
                  </a:lnTo>
                  <a:cubicBezTo>
                    <a:pt x="0" y="68385"/>
                    <a:pt x="9805" y="44713"/>
                    <a:pt x="27259" y="27259"/>
                  </a:cubicBezTo>
                  <a:cubicBezTo>
                    <a:pt x="44713" y="9805"/>
                    <a:pt x="68385" y="0"/>
                    <a:pt x="93069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191919"/>
              </a:solidFill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191919"/>
                  </a:solidFill>
                  <a:latin typeface="Telegraf"/>
                </a:rPr>
                <a:t>Stages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8511785" y="8004398"/>
            <a:ext cx="2495550" cy="933450"/>
            <a:chOff x="0" y="0"/>
            <a:chExt cx="657264" cy="245847"/>
          </a:xfrm>
        </p:grpSpPr>
        <p:sp>
          <p:nvSpPr>
            <p:cNvPr name="Freeform 46" id="46"/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r="r" b="b" t="t" l="l"/>
              <a:pathLst>
                <a:path h="245847" w="657264">
                  <a:moveTo>
                    <a:pt x="93069" y="0"/>
                  </a:moveTo>
                  <a:lnTo>
                    <a:pt x="564196" y="0"/>
                  </a:lnTo>
                  <a:cubicBezTo>
                    <a:pt x="588879" y="0"/>
                    <a:pt x="612551" y="9805"/>
                    <a:pt x="630005" y="27259"/>
                  </a:cubicBezTo>
                  <a:cubicBezTo>
                    <a:pt x="647459" y="44713"/>
                    <a:pt x="657264" y="68385"/>
                    <a:pt x="657264" y="93069"/>
                  </a:cubicBezTo>
                  <a:lnTo>
                    <a:pt x="657264" y="152778"/>
                  </a:lnTo>
                  <a:cubicBezTo>
                    <a:pt x="657264" y="177462"/>
                    <a:pt x="647459" y="201134"/>
                    <a:pt x="630005" y="218588"/>
                  </a:cubicBezTo>
                  <a:cubicBezTo>
                    <a:pt x="612551" y="236041"/>
                    <a:pt x="588879" y="245847"/>
                    <a:pt x="564196" y="245847"/>
                  </a:cubicBezTo>
                  <a:lnTo>
                    <a:pt x="93069" y="245847"/>
                  </a:lnTo>
                  <a:cubicBezTo>
                    <a:pt x="68385" y="245847"/>
                    <a:pt x="44713" y="236041"/>
                    <a:pt x="27259" y="218588"/>
                  </a:cubicBezTo>
                  <a:cubicBezTo>
                    <a:pt x="9805" y="201134"/>
                    <a:pt x="0" y="177462"/>
                    <a:pt x="0" y="152778"/>
                  </a:cubicBezTo>
                  <a:lnTo>
                    <a:pt x="0" y="93069"/>
                  </a:lnTo>
                  <a:cubicBezTo>
                    <a:pt x="0" y="68385"/>
                    <a:pt x="9805" y="44713"/>
                    <a:pt x="27259" y="27259"/>
                  </a:cubicBezTo>
                  <a:cubicBezTo>
                    <a:pt x="44713" y="9805"/>
                    <a:pt x="68385" y="0"/>
                    <a:pt x="93069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191919"/>
              </a:solidFill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191919"/>
                  </a:solidFill>
                  <a:latin typeface="Telegraf"/>
                </a:rPr>
                <a:t>Classification</a:t>
              </a:r>
            </a:p>
          </p:txBody>
        </p:sp>
      </p:grpSp>
      <p:sp>
        <p:nvSpPr>
          <p:cNvPr name="AutoShape 48" id="48"/>
          <p:cNvSpPr/>
          <p:nvPr/>
        </p:nvSpPr>
        <p:spPr>
          <a:xfrm rot="-10461285">
            <a:off x="4440028" y="6498809"/>
            <a:ext cx="2540418" cy="0"/>
          </a:xfrm>
          <a:prstGeom prst="line">
            <a:avLst/>
          </a:prstGeom>
          <a:ln cap="rnd" w="19050">
            <a:solidFill>
              <a:srgbClr val="19191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9" id="49"/>
          <p:cNvSpPr/>
          <p:nvPr/>
        </p:nvSpPr>
        <p:spPr>
          <a:xfrm rot="1996363">
            <a:off x="5433753" y="8380216"/>
            <a:ext cx="584692" cy="0"/>
          </a:xfrm>
          <a:prstGeom prst="line">
            <a:avLst/>
          </a:prstGeom>
          <a:ln cap="rnd" w="19050">
            <a:solidFill>
              <a:srgbClr val="19191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0" id="50"/>
          <p:cNvSpPr/>
          <p:nvPr/>
        </p:nvSpPr>
        <p:spPr>
          <a:xfrm rot="8417486">
            <a:off x="3705723" y="8401347"/>
            <a:ext cx="568239" cy="0"/>
          </a:xfrm>
          <a:prstGeom prst="line">
            <a:avLst/>
          </a:prstGeom>
          <a:ln cap="rnd" w="19050">
            <a:solidFill>
              <a:srgbClr val="191919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1" id="51"/>
          <p:cNvGrpSpPr/>
          <p:nvPr/>
        </p:nvGrpSpPr>
        <p:grpSpPr>
          <a:xfrm rot="0">
            <a:off x="5740155" y="8544766"/>
            <a:ext cx="1866900" cy="933450"/>
            <a:chOff x="0" y="0"/>
            <a:chExt cx="491694" cy="245847"/>
          </a:xfrm>
        </p:grpSpPr>
        <p:sp>
          <p:nvSpPr>
            <p:cNvPr name="Freeform 52" id="52"/>
            <p:cNvSpPr/>
            <p:nvPr/>
          </p:nvSpPr>
          <p:spPr>
            <a:xfrm>
              <a:off x="0" y="0"/>
              <a:ext cx="491694" cy="245847"/>
            </a:xfrm>
            <a:custGeom>
              <a:avLst/>
              <a:gdLst/>
              <a:ahLst/>
              <a:cxnLst/>
              <a:rect r="r" b="b" t="t" l="l"/>
              <a:pathLst>
                <a:path h="245847" w="491694">
                  <a:moveTo>
                    <a:pt x="122923" y="0"/>
                  </a:moveTo>
                  <a:lnTo>
                    <a:pt x="368770" y="0"/>
                  </a:lnTo>
                  <a:cubicBezTo>
                    <a:pt x="436659" y="0"/>
                    <a:pt x="491694" y="55035"/>
                    <a:pt x="491694" y="122923"/>
                  </a:cubicBezTo>
                  <a:lnTo>
                    <a:pt x="491694" y="122923"/>
                  </a:lnTo>
                  <a:cubicBezTo>
                    <a:pt x="491694" y="190812"/>
                    <a:pt x="436659" y="245847"/>
                    <a:pt x="368770" y="245847"/>
                  </a:cubicBezTo>
                  <a:lnTo>
                    <a:pt x="122923" y="245847"/>
                  </a:lnTo>
                  <a:cubicBezTo>
                    <a:pt x="55035" y="245847"/>
                    <a:pt x="0" y="190812"/>
                    <a:pt x="0" y="122923"/>
                  </a:cubicBezTo>
                  <a:lnTo>
                    <a:pt x="0" y="122923"/>
                  </a:lnTo>
                  <a:cubicBezTo>
                    <a:pt x="0" y="55035"/>
                    <a:pt x="55035" y="0"/>
                    <a:pt x="122923" y="0"/>
                  </a:cubicBezTo>
                  <a:close/>
                </a:path>
              </a:pathLst>
            </a:custGeom>
            <a:solidFill>
              <a:srgbClr val="FEE600"/>
            </a:solidFill>
            <a:ln w="19050">
              <a:solidFill>
                <a:srgbClr val="191919"/>
              </a:solidFill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Telegraf"/>
                </a:rPr>
                <a:t>Genetic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2275816" y="8592391"/>
            <a:ext cx="1866900" cy="933450"/>
            <a:chOff x="0" y="0"/>
            <a:chExt cx="491694" cy="245847"/>
          </a:xfrm>
        </p:grpSpPr>
        <p:sp>
          <p:nvSpPr>
            <p:cNvPr name="Freeform 55" id="55"/>
            <p:cNvSpPr/>
            <p:nvPr/>
          </p:nvSpPr>
          <p:spPr>
            <a:xfrm>
              <a:off x="0" y="0"/>
              <a:ext cx="491694" cy="245847"/>
            </a:xfrm>
            <a:custGeom>
              <a:avLst/>
              <a:gdLst/>
              <a:ahLst/>
              <a:cxnLst/>
              <a:rect r="r" b="b" t="t" l="l"/>
              <a:pathLst>
                <a:path h="245847" w="491694">
                  <a:moveTo>
                    <a:pt x="122923" y="0"/>
                  </a:moveTo>
                  <a:lnTo>
                    <a:pt x="368770" y="0"/>
                  </a:lnTo>
                  <a:cubicBezTo>
                    <a:pt x="436659" y="0"/>
                    <a:pt x="491694" y="55035"/>
                    <a:pt x="491694" y="122923"/>
                  </a:cubicBezTo>
                  <a:lnTo>
                    <a:pt x="491694" y="122923"/>
                  </a:lnTo>
                  <a:cubicBezTo>
                    <a:pt x="491694" y="190812"/>
                    <a:pt x="436659" y="245847"/>
                    <a:pt x="368770" y="245847"/>
                  </a:cubicBezTo>
                  <a:lnTo>
                    <a:pt x="122923" y="245847"/>
                  </a:lnTo>
                  <a:cubicBezTo>
                    <a:pt x="55035" y="245847"/>
                    <a:pt x="0" y="190812"/>
                    <a:pt x="0" y="122923"/>
                  </a:cubicBezTo>
                  <a:lnTo>
                    <a:pt x="0" y="122923"/>
                  </a:lnTo>
                  <a:cubicBezTo>
                    <a:pt x="0" y="55035"/>
                    <a:pt x="55035" y="0"/>
                    <a:pt x="122923" y="0"/>
                  </a:cubicBezTo>
                  <a:close/>
                </a:path>
              </a:pathLst>
            </a:custGeom>
            <a:solidFill>
              <a:srgbClr val="FEE600"/>
            </a:solidFill>
            <a:ln w="19050">
              <a:solidFill>
                <a:srgbClr val="191919"/>
              </a:solidFill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Telegraf"/>
                </a:rPr>
                <a:t>environmental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36603" y="1943937"/>
            <a:ext cx="5060922" cy="4494771"/>
            <a:chOff x="0" y="0"/>
            <a:chExt cx="6747896" cy="599302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6747896" cy="5993029"/>
              <a:chOff x="0" y="0"/>
              <a:chExt cx="1332918" cy="1183808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1332918" cy="1183808"/>
              </a:xfrm>
              <a:custGeom>
                <a:avLst/>
                <a:gdLst/>
                <a:ahLst/>
                <a:cxnLst/>
                <a:rect r="r" b="b" t="t" l="l"/>
                <a:pathLst>
                  <a:path h="1183808" w="1332918">
                    <a:moveTo>
                      <a:pt x="76487" y="0"/>
                    </a:moveTo>
                    <a:lnTo>
                      <a:pt x="1256431" y="0"/>
                    </a:lnTo>
                    <a:cubicBezTo>
                      <a:pt x="1276716" y="0"/>
                      <a:pt x="1296171" y="8058"/>
                      <a:pt x="1310515" y="22403"/>
                    </a:cubicBezTo>
                    <a:cubicBezTo>
                      <a:pt x="1324859" y="36747"/>
                      <a:pt x="1332918" y="56202"/>
                      <a:pt x="1332918" y="76487"/>
                    </a:cubicBezTo>
                    <a:lnTo>
                      <a:pt x="1332918" y="1107321"/>
                    </a:lnTo>
                    <a:cubicBezTo>
                      <a:pt x="1332918" y="1149564"/>
                      <a:pt x="1298673" y="1183808"/>
                      <a:pt x="1256431" y="1183808"/>
                    </a:cubicBezTo>
                    <a:lnTo>
                      <a:pt x="76487" y="1183808"/>
                    </a:lnTo>
                    <a:cubicBezTo>
                      <a:pt x="34245" y="1183808"/>
                      <a:pt x="0" y="1149564"/>
                      <a:pt x="0" y="1107321"/>
                    </a:cubicBezTo>
                    <a:lnTo>
                      <a:pt x="0" y="76487"/>
                    </a:lnTo>
                    <a:cubicBezTo>
                      <a:pt x="0" y="34245"/>
                      <a:pt x="34245" y="0"/>
                      <a:pt x="76487" y="0"/>
                    </a:cubicBezTo>
                    <a:close/>
                  </a:path>
                </a:pathLst>
              </a:custGeom>
              <a:solidFill>
                <a:srgbClr val="FEE6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>
                  <a:lnSpc>
                    <a:spcPts val="287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768120" y="1005154"/>
              <a:ext cx="5211655" cy="3906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48">
                  <a:solidFill>
                    <a:srgbClr val="191919"/>
                  </a:solidFill>
                  <a:latin typeface="Telegraf"/>
                </a:rPr>
                <a:t>Biomarkers of type 2 inflammation include:</a:t>
              </a:r>
            </a:p>
            <a:p>
              <a:pPr>
                <a:lnSpc>
                  <a:spcPts val="3359"/>
                </a:lnSpc>
              </a:pPr>
              <a:r>
                <a:rPr lang="en-US" sz="2400" spc="48">
                  <a:solidFill>
                    <a:srgbClr val="191919"/>
                  </a:solidFill>
                  <a:latin typeface="Telegraf"/>
                </a:rPr>
                <a:t>            Sputum </a:t>
              </a:r>
            </a:p>
            <a:p>
              <a:pPr>
                <a:lnSpc>
                  <a:spcPts val="3359"/>
                </a:lnSpc>
              </a:pPr>
              <a:r>
                <a:rPr lang="en-US" sz="2400" spc="48">
                  <a:solidFill>
                    <a:srgbClr val="191919"/>
                  </a:solidFill>
                  <a:latin typeface="Telegraf"/>
                </a:rPr>
                <a:t>            </a:t>
              </a:r>
              <a:r>
                <a:rPr lang="en-US" sz="2400" spc="48">
                  <a:solidFill>
                    <a:srgbClr val="191919"/>
                  </a:solidFill>
                  <a:latin typeface="Telegraf"/>
                </a:rPr>
                <a:t>Blood eosinophils,</a:t>
              </a:r>
            </a:p>
            <a:p>
              <a:pPr>
                <a:lnSpc>
                  <a:spcPts val="3359"/>
                </a:lnSpc>
              </a:pPr>
              <a:r>
                <a:rPr lang="en-US" sz="2400" spc="48">
                  <a:solidFill>
                    <a:srgbClr val="191919"/>
                  </a:solidFill>
                  <a:latin typeface="Telegraf"/>
                </a:rPr>
                <a:t>            Exhaled nitric oxide levels </a:t>
              </a:r>
            </a:p>
            <a:p>
              <a:pPr>
                <a:lnSpc>
                  <a:spcPts val="3359"/>
                </a:lnSpc>
              </a:pPr>
              <a:r>
                <a:rPr lang="en-US" sz="2400" spc="48">
                  <a:solidFill>
                    <a:srgbClr val="191919"/>
                  </a:solidFill>
                  <a:latin typeface="Telegraf"/>
                </a:rPr>
                <a:t>            </a:t>
              </a:r>
              <a:r>
                <a:rPr lang="en-US" sz="2400" spc="48">
                  <a:solidFill>
                    <a:srgbClr val="191919"/>
                  </a:solidFill>
                  <a:latin typeface="Telegraf"/>
                </a:rPr>
                <a:t>Serum periostin.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55703" y="865655"/>
            <a:ext cx="803597" cy="35504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0" y="87928"/>
            <a:ext cx="1293439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DAFTZGp9QIU</dc:identifier>
  <dcterms:modified xsi:type="dcterms:W3CDTF">2011-08-01T06:04:30Z</dcterms:modified>
  <cp:revision>1</cp:revision>
  <dc:title>Asthma prediction</dc:title>
</cp:coreProperties>
</file>